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8"/>
  </p:notesMasterIdLst>
  <p:sldIdLst>
    <p:sldId id="256" r:id="rId5"/>
    <p:sldId id="296" r:id="rId6"/>
    <p:sldId id="257" r:id="rId7"/>
    <p:sldId id="258" r:id="rId8"/>
    <p:sldId id="259" r:id="rId9"/>
    <p:sldId id="302" r:id="rId10"/>
    <p:sldId id="261" r:id="rId11"/>
    <p:sldId id="292" r:id="rId12"/>
    <p:sldId id="262" r:id="rId13"/>
    <p:sldId id="263" r:id="rId14"/>
    <p:sldId id="294" r:id="rId15"/>
    <p:sldId id="288" r:id="rId16"/>
    <p:sldId id="291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ommi Kärki" initials="TK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25" autoAdjust="0"/>
    <p:restoredTop sz="82570" autoAdjust="0"/>
  </p:normalViewPr>
  <p:slideViewPr>
    <p:cSldViewPr snapToGrid="0">
      <p:cViewPr varScale="1">
        <p:scale>
          <a:sx n="79" d="100"/>
          <a:sy n="79" d="100"/>
        </p:scale>
        <p:origin x="120" y="3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63E269-9D87-4FA8-961C-E1632A6319F2}" type="datetimeFigureOut">
              <a:rPr lang="en-GB" smtClean="0"/>
              <a:pPr/>
              <a:t>17/01/2017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0A0D6B-C6DC-4A2D-B3C0-F6126D032A3E}" type="slidenum">
              <a:rPr lang="en-GB" smtClean="0"/>
              <a:pPr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61502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0A0D6B-C6DC-4A2D-B3C0-F6126D032A3E}" type="slidenum">
              <a:rPr lang="en-GB" smtClean="0"/>
              <a:pPr/>
              <a:t>3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smtClean="0">
              <a:ea typeface="ＭＳ Ｐゴシック" panose="020B0600070205080204" pitchFamily="34" charset="-128"/>
            </a:endParaRPr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976688" y="8842375"/>
            <a:ext cx="3044825" cy="465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98BBB634-278D-469B-A729-8526B929F79A}" type="slidenum">
              <a:rPr lang="en-US" altLang="en-US" sz="1400">
                <a:solidFill>
                  <a:srgbClr val="000000"/>
                </a:solidFill>
                <a:latin typeface="Tahoma" panose="020B0604030504040204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en-US" sz="140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86116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smtClean="0">
              <a:ea typeface="ＭＳ Ｐゴシック" panose="020B0600070205080204" pitchFamily="34" charset="-128"/>
            </a:endParaRPr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976688" y="8842375"/>
            <a:ext cx="3044825" cy="465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38FADF60-7103-41C1-9689-3184FD38E718}" type="slidenum">
              <a:rPr lang="en-US" altLang="en-US" sz="1400">
                <a:solidFill>
                  <a:srgbClr val="000000"/>
                </a:solidFill>
                <a:latin typeface="Tahoma" panose="020B0604030504040204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altLang="en-US" sz="140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64784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B9E22-20E5-4E7D-9924-3D7BC625088C}" type="slidenum">
              <a:rPr lang="en-US" altLang="en-US" smtClean="0"/>
              <a:pPr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27432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Presentation_Template_Title_new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88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/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7533" y="504825"/>
            <a:ext cx="1684867" cy="113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12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1801" y="3598863"/>
            <a:ext cx="11275484" cy="514350"/>
          </a:xfrm>
        </p:spPr>
        <p:txBody>
          <a:bodyPr/>
          <a:lstStyle>
            <a:lvl1pPr>
              <a:defRPr sz="3200"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812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31801" y="4318001"/>
            <a:ext cx="11275484" cy="1006475"/>
          </a:xfrm>
        </p:spPr>
        <p:txBody>
          <a:bodyPr/>
          <a:lstStyle>
            <a:lvl1pPr marL="0" indent="0">
              <a:buFont typeface="Wingdings" pitchFamily="2" charset="2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656088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8757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59851" y="142876"/>
            <a:ext cx="2840567" cy="60991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31800" y="142876"/>
            <a:ext cx="8324851" cy="60991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69188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800" y="142876"/>
            <a:ext cx="10972800" cy="8223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31801" y="1079500"/>
            <a:ext cx="11368617" cy="5162550"/>
          </a:xfrm>
        </p:spPr>
        <p:txBody>
          <a:bodyPr/>
          <a:lstStyle/>
          <a:p>
            <a:pPr lvl="0"/>
            <a:endParaRPr lang="en-GB" noProof="0" smtClean="0"/>
          </a:p>
        </p:txBody>
      </p:sp>
    </p:spTree>
    <p:extLst>
      <p:ext uri="{BB962C8B-B14F-4D97-AF65-F5344CB8AC3E}">
        <p14:creationId xmlns:p14="http://schemas.microsoft.com/office/powerpoint/2010/main" val="38126757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8182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40"/>
            <a:ext cx="109728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40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40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F1E590A0-FABE-4F32-8EB1-D8802319DDD7}" type="slidenum">
              <a:rPr lang="en-US" altLang="en-US" sz="1400">
                <a:solidFill>
                  <a:srgbClr val="000000"/>
                </a:solidFill>
                <a:ea typeface="ＭＳ Ｐゴシック" panose="020B0600070205080204" pitchFamily="34" charset="-128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‹nº›</a:t>
            </a:fld>
            <a:endParaRPr lang="en-US" altLang="en-US" sz="140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33918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12946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65221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1800" y="1079500"/>
            <a:ext cx="5581651" cy="5162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6651" y="1079500"/>
            <a:ext cx="5583767" cy="5162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8510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4852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0328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52738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88570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64524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 descr="Presentation_Template_Innerpage_new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416"/>
          <a:stretch>
            <a:fillRect/>
          </a:stretch>
        </p:blipFill>
        <p:spPr bwMode="auto">
          <a:xfrm>
            <a:off x="0" y="3114676"/>
            <a:ext cx="12192000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10"/>
          <p:cNvPicPr>
            <a:picLocks noChangeArrowheads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107950"/>
            <a:ext cx="1176867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31800" y="142876"/>
            <a:ext cx="109728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1801" y="1079500"/>
            <a:ext cx="11368617" cy="516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72834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33333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333333"/>
          </a:solidFill>
          <a:latin typeface="Tahoma" pitchFamily="34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333333"/>
          </a:solidFill>
          <a:latin typeface="Tahoma" pitchFamily="34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333333"/>
          </a:solidFill>
          <a:latin typeface="Tahoma" pitchFamily="34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333333"/>
          </a:solidFill>
          <a:latin typeface="Tahoma" pitchFamily="34" charset="0"/>
          <a:ea typeface="ＭＳ Ｐゴシック" charset="-128"/>
          <a:cs typeface="ＭＳ Ｐゴシック" charset="-128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333333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333333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333333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333333"/>
          </a:solidFill>
          <a:latin typeface="Tahoma" pitchFamily="34" charset="0"/>
        </a:defRPr>
      </a:lvl9pPr>
    </p:titleStyle>
    <p:bodyStyle>
      <a:lvl1pPr marL="269875" indent="-269875" algn="l" rtl="0" eaLnBrk="0" fontAlgn="base" hangingPunct="0">
        <a:lnSpc>
          <a:spcPct val="90000"/>
        </a:lnSpc>
        <a:spcBef>
          <a:spcPct val="0"/>
        </a:spcBef>
        <a:spcAft>
          <a:spcPct val="2500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14375" indent="-265113" algn="l" rtl="0" eaLnBrk="0" fontAlgn="base" hangingPunct="0">
        <a:lnSpc>
          <a:spcPct val="90000"/>
        </a:lnSpc>
        <a:spcBef>
          <a:spcPct val="0"/>
        </a:spcBef>
        <a:spcAft>
          <a:spcPct val="25000"/>
        </a:spcAft>
        <a:buChar char="–"/>
        <a:defRPr sz="2400">
          <a:solidFill>
            <a:schemeClr val="tx1"/>
          </a:solidFill>
          <a:latin typeface="+mn-lt"/>
          <a:ea typeface="ＭＳ Ｐゴシック" charset="-128"/>
        </a:defRPr>
      </a:lvl2pPr>
      <a:lvl3pPr marL="1150938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en-US" sz="4400" dirty="0">
                <a:solidFill>
                  <a:schemeClr val="bg1"/>
                </a:solidFill>
                <a:ea typeface="ＭＳ Ｐゴシック" panose="020B0600070205080204" pitchFamily="34" charset="-128"/>
              </a:rPr>
              <a:t>Os estudos de caso: </a:t>
            </a:r>
            <a:r>
              <a:rPr lang="en-GB" altLang="en-US" sz="4400" dirty="0" err="1" smtClean="0">
                <a:solidFill>
                  <a:schemeClr val="bg1"/>
                </a:solidFill>
                <a:ea typeface="ＭＳ Ｐゴシック" panose="020B0600070205080204" pitchFamily="34" charset="-128"/>
              </a:rPr>
              <a:t>indicadores</a:t>
            </a:r>
            <a:r>
              <a:rPr lang="en-GB" altLang="en-US" sz="4400" dirty="0" smtClean="0">
                <a:solidFill>
                  <a:schemeClr val="bg1"/>
                </a:solidFill>
                <a:ea typeface="ＭＳ Ｐゴシック" panose="020B0600070205080204" pitchFamily="34" charset="-128"/>
              </a:rPr>
              <a:t> de </a:t>
            </a:r>
            <a:r>
              <a:rPr lang="en-GB" altLang="en-US" sz="4400" dirty="0" err="1" smtClean="0">
                <a:solidFill>
                  <a:schemeClr val="bg1"/>
                </a:solidFill>
                <a:ea typeface="ＭＳ Ｐゴシック" panose="020B0600070205080204" pitchFamily="34" charset="-128"/>
              </a:rPr>
              <a:t>estrutura</a:t>
            </a:r>
            <a:r>
              <a:rPr lang="en-GB" altLang="en-US" sz="4400" dirty="0" smtClean="0">
                <a:solidFill>
                  <a:schemeClr val="bg1"/>
                </a:solidFill>
                <a:ea typeface="ＭＳ Ｐゴシック" panose="020B0600070205080204" pitchFamily="34" charset="-128"/>
              </a:rPr>
              <a:t> </a:t>
            </a:r>
            <a:r>
              <a:rPr lang="en-GB" altLang="en-US" sz="4400" dirty="0">
                <a:solidFill>
                  <a:schemeClr val="bg1"/>
                </a:solidFill>
                <a:ea typeface="ＭＳ Ｐゴシック" panose="020B0600070205080204" pitchFamily="34" charset="-128"/>
              </a:rPr>
              <a:t>e </a:t>
            </a:r>
            <a:r>
              <a:rPr lang="en-GB" altLang="en-US" sz="4400" dirty="0" err="1" smtClean="0">
                <a:solidFill>
                  <a:schemeClr val="bg1"/>
                </a:solidFill>
                <a:ea typeface="ＭＳ Ｐゴシック" panose="020B0600070205080204" pitchFamily="34" charset="-128"/>
              </a:rPr>
              <a:t>processo</a:t>
            </a:r>
            <a:endParaRPr lang="en-GB" altLang="en-US" sz="4400" dirty="0">
              <a:solidFill>
                <a:schemeClr val="bg1"/>
              </a:solidFill>
              <a:ea typeface="ＭＳ Ｐゴシック" panose="020B0600070205080204" pitchFamily="34" charset="-128"/>
            </a:endParaRPr>
          </a:p>
        </p:txBody>
      </p:sp>
      <p:pic>
        <p:nvPicPr>
          <p:cNvPr id="3" name="Picture 2" descr="Resultado de imagem para logotipo dg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6365" y="189071"/>
            <a:ext cx="2159000" cy="152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6365" y="1246346"/>
            <a:ext cx="3705225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6646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2"/>
          <p:cNvSpPr>
            <a:spLocks noGrp="1"/>
          </p:cNvSpPr>
          <p:nvPr>
            <p:ph type="title"/>
          </p:nvPr>
        </p:nvSpPr>
        <p:spPr>
          <a:xfrm>
            <a:off x="431801" y="257175"/>
            <a:ext cx="10972800" cy="822325"/>
          </a:xfrm>
        </p:spPr>
        <p:txBody>
          <a:bodyPr/>
          <a:lstStyle/>
          <a:p>
            <a:r>
              <a:rPr lang="en-GB" altLang="en-US" dirty="0" err="1">
                <a:ea typeface="ＭＳ Ｐゴシック" panose="020B0600070205080204" pitchFamily="34" charset="-128"/>
              </a:rPr>
              <a:t>Indicadores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>
                <a:ea typeface="ＭＳ Ｐゴシック" panose="020B0600070205080204" pitchFamily="34" charset="-128"/>
              </a:rPr>
              <a:t>estrutura</a:t>
            </a:r>
            <a:r>
              <a:rPr lang="en-GB" altLang="en-US" dirty="0">
                <a:ea typeface="ＭＳ Ｐゴシック" panose="020B0600070205080204" pitchFamily="34" charset="-128"/>
              </a:rPr>
              <a:t> e </a:t>
            </a:r>
            <a:r>
              <a:rPr lang="en-GB" altLang="en-US" dirty="0" err="1" smtClean="0">
                <a:ea typeface="ＭＳ Ｐゴシック" panose="020B0600070205080204" pitchFamily="34" charset="-128"/>
              </a:rPr>
              <a:t>processo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 -  </a:t>
            </a:r>
            <a:r>
              <a:rPr lang="en-GB" altLang="en-US" dirty="0" err="1" smtClean="0">
                <a:ea typeface="ＭＳ Ｐゴシック" panose="020B0600070205080204" pitchFamily="34" charset="-128"/>
              </a:rPr>
              <a:t>caso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 4</a:t>
            </a:r>
          </a:p>
        </p:txBody>
      </p:sp>
      <p:sp>
        <p:nvSpPr>
          <p:cNvPr id="15363" name="Content Placeholder 3"/>
          <p:cNvSpPr>
            <a:spLocks noGrp="1"/>
          </p:cNvSpPr>
          <p:nvPr>
            <p:ph idx="1"/>
          </p:nvPr>
        </p:nvSpPr>
        <p:spPr>
          <a:xfrm>
            <a:off x="431801" y="1054248"/>
            <a:ext cx="11232977" cy="5187801"/>
          </a:xfrm>
        </p:spPr>
        <p:txBody>
          <a:bodyPr/>
          <a:lstStyle/>
          <a:p>
            <a:pPr algn="just"/>
            <a:r>
              <a:rPr lang="en-GB" altLang="en-US" dirty="0" smtClean="0">
                <a:ea typeface="ＭＳ Ｐゴシック" panose="020B0600070205080204" pitchFamily="34" charset="-128"/>
              </a:rPr>
              <a:t>UCI de um hospital de </a:t>
            </a:r>
            <a:r>
              <a:rPr lang="en-GB" altLang="en-US" dirty="0" err="1" smtClean="0">
                <a:ea typeface="ＭＳ Ｐゴシック" panose="020B0600070205080204" pitchFamily="34" charset="-128"/>
              </a:rPr>
              <a:t>nível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 3 com 25 camas. </a:t>
            </a:r>
            <a:r>
              <a:rPr lang="en-GB" altLang="en-US" dirty="0" err="1" smtClean="0">
                <a:ea typeface="ＭＳ Ｐゴシック" panose="020B0600070205080204" pitchFamily="34" charset="-128"/>
              </a:rPr>
              <a:t>Diariamente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 a </a:t>
            </a:r>
            <a:r>
              <a:rPr lang="en-GB" altLang="en-US" dirty="0" err="1" smtClean="0">
                <a:ea typeface="ＭＳ Ｐゴシック" panose="020B0600070205080204" pitchFamily="34" charset="-128"/>
              </a:rPr>
              <a:t>prescrição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 smtClean="0">
                <a:ea typeface="ＭＳ Ｐゴシック" panose="020B0600070205080204" pitchFamily="34" charset="-128"/>
              </a:rPr>
              <a:t>antimicrobiana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 de </a:t>
            </a:r>
            <a:r>
              <a:rPr lang="en-GB" altLang="en-US" dirty="0" err="1" smtClean="0">
                <a:ea typeface="ＭＳ Ｐゴシック" panose="020B0600070205080204" pitchFamily="34" charset="-128"/>
              </a:rPr>
              <a:t>cada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 smtClean="0">
                <a:ea typeface="ＭＳ Ｐゴシック" panose="020B0600070205080204" pitchFamily="34" charset="-128"/>
              </a:rPr>
              <a:t>doente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 é </a:t>
            </a:r>
            <a:r>
              <a:rPr lang="en-GB" altLang="en-US" dirty="0" err="1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revista</a:t>
            </a:r>
            <a:r>
              <a:rPr lang="en-GB" altLang="en-US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 ​​pela </a:t>
            </a:r>
            <a:r>
              <a:rPr lang="en-GB" altLang="en-US" dirty="0" err="1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equipa</a:t>
            </a:r>
            <a:r>
              <a:rPr lang="en-GB" altLang="en-US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 </a:t>
            </a:r>
            <a:r>
              <a:rPr lang="en-GB" altLang="en-US" dirty="0" err="1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clínica</a:t>
            </a:r>
            <a:r>
              <a:rPr lang="en-GB" altLang="en-US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, 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juntamente com todos os outros </a:t>
            </a:r>
            <a:r>
              <a:rPr lang="en-GB" altLang="en-US" dirty="0" err="1" smtClean="0">
                <a:ea typeface="ＭＳ Ｐゴシック" panose="020B0600070205080204" pitchFamily="34" charset="-128"/>
              </a:rPr>
              <a:t>medicamentos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 smtClean="0">
                <a:ea typeface="ＭＳ Ｐゴシック" panose="020B0600070205080204" pitchFamily="34" charset="-128"/>
              </a:rPr>
              <a:t>administrados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, para avaliar a necessidade de continuar, modificar ou descontinuar. Os resultados do laboratório de microbiologia também </a:t>
            </a:r>
            <a:r>
              <a:rPr lang="en-GB" altLang="en-US" dirty="0" err="1" smtClean="0">
                <a:ea typeface="ＭＳ Ｐゴシック" panose="020B0600070205080204" pitchFamily="34" charset="-128"/>
              </a:rPr>
              <a:t>são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 smtClean="0">
                <a:ea typeface="ＭＳ Ｐゴシック" panose="020B0600070205080204" pitchFamily="34" charset="-128"/>
              </a:rPr>
              <a:t>revistos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 ​​pela equipe </a:t>
            </a:r>
            <a:r>
              <a:rPr lang="en-GB" altLang="en-US" dirty="0" err="1" smtClean="0">
                <a:ea typeface="ＭＳ Ｐゴシック" panose="020B0600070205080204" pitchFamily="34" charset="-128"/>
              </a:rPr>
              <a:t>clínica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 smtClean="0">
                <a:ea typeface="ＭＳ Ｐゴシック" panose="020B0600070205080204" pitchFamily="34" charset="-128"/>
              </a:rPr>
              <a:t>diáriamente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.</a:t>
            </a:r>
          </a:p>
          <a:p>
            <a:pPr algn="just"/>
            <a:r>
              <a:rPr lang="en-GB" altLang="en-US" i="1" dirty="0" smtClean="0">
                <a:ea typeface="ＭＳ Ｐゴシック" panose="020B0600070205080204" pitchFamily="34" charset="-128"/>
              </a:rPr>
              <a:t>Existe um procedimento formal para avaliar a adequação de um antimicrobiano no prazo de 72 horas a partir do pedido inicial nessa enfermaria (</a:t>
            </a:r>
            <a:r>
              <a:rPr lang="en-GB" altLang="en-US" i="1" dirty="0" err="1" smtClean="0">
                <a:ea typeface="ＭＳ Ｐゴシック" panose="020B0600070205080204" pitchFamily="34" charset="-128"/>
              </a:rPr>
              <a:t>avaliação</a:t>
            </a:r>
            <a:r>
              <a:rPr lang="en-GB" altLang="en-US" i="1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i="1" dirty="0" err="1" smtClean="0">
                <a:ea typeface="ＭＳ Ｐゴシック" panose="020B0600070205080204" pitchFamily="34" charset="-128"/>
              </a:rPr>
              <a:t>pós-prescrição</a:t>
            </a:r>
            <a:r>
              <a:rPr lang="en-GB" altLang="en-US" i="1" dirty="0" smtClean="0">
                <a:ea typeface="ＭＳ Ｐゴシック" panose="020B0600070205080204" pitchFamily="34" charset="-128"/>
              </a:rPr>
              <a:t> médica)?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48965" y="3961450"/>
            <a:ext cx="10849232" cy="2068259"/>
          </a:xfrm>
          <a:prstGeom prst="rect">
            <a:avLst/>
          </a:pr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269875" lvl="0" indent="-26987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25000"/>
              </a:spcAft>
              <a:buFont typeface="Wingdings" panose="05000000000000000000" pitchFamily="2" charset="2"/>
              <a:buChar char="§"/>
            </a:pPr>
            <a:r>
              <a:rPr lang="en-GB" sz="2400" kern="0" dirty="0">
                <a:solidFill>
                  <a:srgbClr val="000000"/>
                </a:solidFill>
                <a:ea typeface="ＭＳ Ｐゴシック" charset="-128"/>
              </a:rPr>
              <a:t>Um procedimento de revisão pós-prescrição formal deve ser </a:t>
            </a:r>
          </a:p>
          <a:p>
            <a:pPr marL="714375" lvl="1" indent="-265113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25000"/>
              </a:spcAft>
              <a:buFontTx/>
              <a:buChar char="–"/>
            </a:pPr>
            <a:r>
              <a:rPr lang="en-GB" sz="2400" kern="0" dirty="0">
                <a:solidFill>
                  <a:srgbClr val="000000"/>
                </a:solidFill>
                <a:ea typeface="ＭＳ Ｐゴシック" charset="-128"/>
              </a:rPr>
              <a:t>documentada</a:t>
            </a:r>
          </a:p>
          <a:p>
            <a:pPr marL="714375" lvl="1" indent="-265113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25000"/>
              </a:spcAft>
              <a:buFontTx/>
              <a:buChar char="–"/>
            </a:pPr>
            <a:r>
              <a:rPr lang="en-GB" sz="2400" kern="0" dirty="0">
                <a:solidFill>
                  <a:srgbClr val="000000"/>
                </a:solidFill>
                <a:ea typeface="ＭＳ Ｐゴシック" charset="-128"/>
              </a:rPr>
              <a:t>adotada pela gestão hospitalar</a:t>
            </a:r>
          </a:p>
          <a:p>
            <a:pPr marL="714375" lvl="1" indent="-265113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25000"/>
              </a:spcAft>
              <a:buFontTx/>
              <a:buChar char="–"/>
            </a:pPr>
            <a:r>
              <a:rPr lang="en-GB" sz="2400" kern="0" dirty="0">
                <a:solidFill>
                  <a:srgbClr val="000000"/>
                </a:solidFill>
                <a:ea typeface="ＭＳ Ｐゴシック" charset="-128"/>
              </a:rPr>
              <a:t>realizada por uma pessoa ou </a:t>
            </a:r>
            <a:r>
              <a:rPr lang="en-GB" sz="2400" kern="0" dirty="0" err="1">
                <a:solidFill>
                  <a:srgbClr val="000000"/>
                </a:solidFill>
                <a:ea typeface="ＭＳ Ｐゴシック" charset="-128"/>
              </a:rPr>
              <a:t>equipa</a:t>
            </a:r>
            <a:r>
              <a:rPr lang="en-GB" sz="2400" kern="0" dirty="0">
                <a:solidFill>
                  <a:srgbClr val="000000"/>
                </a:solidFill>
                <a:ea typeface="ＭＳ Ｐゴシック" charset="-128"/>
              </a:rPr>
              <a:t> </a:t>
            </a:r>
            <a:r>
              <a:rPr lang="en-GB" sz="2400" kern="0" dirty="0" smtClean="0">
                <a:solidFill>
                  <a:srgbClr val="000000"/>
                </a:solidFill>
                <a:ea typeface="ＭＳ Ｐゴシック" charset="-128"/>
              </a:rPr>
              <a:t>que </a:t>
            </a:r>
            <a:r>
              <a:rPr lang="en-GB" sz="2400" kern="0" dirty="0" err="1" smtClean="0">
                <a:solidFill>
                  <a:srgbClr val="000000"/>
                </a:solidFill>
                <a:ea typeface="ＭＳ Ｐゴシック" charset="-128"/>
              </a:rPr>
              <a:t>não</a:t>
            </a:r>
            <a:r>
              <a:rPr lang="en-GB" sz="2400" kern="0" dirty="0" smtClean="0">
                <a:solidFill>
                  <a:srgbClr val="000000"/>
                </a:solidFill>
                <a:ea typeface="ＭＳ Ｐゴシック" charset="-128"/>
              </a:rPr>
              <a:t> o </a:t>
            </a:r>
            <a:r>
              <a:rPr lang="en-GB" sz="2400" kern="0" dirty="0">
                <a:solidFill>
                  <a:srgbClr val="000000"/>
                </a:solidFill>
                <a:ea typeface="ＭＳ Ｐゴシック" charset="-128"/>
              </a:rPr>
              <a:t>médico assistente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81989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mph" presetSubtype="0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" dur="indefinite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" dur="indefinite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uiExpand="1"/>
      <p:bldP spid="15363" grpId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" descr="ECDC-Logo_4c_e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092" y="34925"/>
            <a:ext cx="7143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1839816" y="0"/>
            <a:ext cx="87137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400" b="1" dirty="0" err="1"/>
              <a:t>Inquérito</a:t>
            </a:r>
            <a:r>
              <a:rPr lang="en-US" altLang="en-US" sz="1400" b="1" dirty="0"/>
              <a:t> </a:t>
            </a:r>
            <a:r>
              <a:rPr lang="en-US" altLang="en-US" sz="1400" b="1" dirty="0" err="1"/>
              <a:t>Europeu</a:t>
            </a:r>
            <a:r>
              <a:rPr lang="en-US" altLang="en-US" sz="1400" b="1" dirty="0"/>
              <a:t> </a:t>
            </a:r>
            <a:r>
              <a:rPr lang="en-US" altLang="en-US" sz="1400" b="1" dirty="0" err="1"/>
              <a:t>Prevalência</a:t>
            </a:r>
            <a:r>
              <a:rPr lang="en-US" altLang="en-US" sz="1400" b="1" dirty="0"/>
              <a:t> de </a:t>
            </a:r>
            <a:r>
              <a:rPr lang="en-US" altLang="en-US" sz="1400" b="1" dirty="0" smtClean="0"/>
              <a:t>IACS e </a:t>
            </a:r>
            <a:r>
              <a:rPr lang="en-US" altLang="en-US" sz="1400" b="1" dirty="0" err="1" smtClean="0"/>
              <a:t>Uso</a:t>
            </a:r>
            <a:r>
              <a:rPr lang="en-US" altLang="en-US" sz="1400" b="1" dirty="0" smtClean="0"/>
              <a:t> de </a:t>
            </a:r>
            <a:r>
              <a:rPr lang="en-US" altLang="en-US" sz="1400" b="1" dirty="0" err="1" smtClean="0"/>
              <a:t>Antimicrobianos</a:t>
            </a:r>
            <a:endParaRPr lang="en-US" altLang="en-US" sz="1400" b="1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400" b="1" dirty="0" err="1"/>
              <a:t>Formulário</a:t>
            </a:r>
            <a:r>
              <a:rPr lang="en-US" altLang="en-US" sz="1400" b="1" dirty="0"/>
              <a:t> de Dados W. Ward</a:t>
            </a:r>
          </a:p>
        </p:txBody>
      </p:sp>
      <p:sp>
        <p:nvSpPr>
          <p:cNvPr id="5124" name="Rectangle 657"/>
          <p:cNvSpPr>
            <a:spLocks noChangeArrowheads="1"/>
          </p:cNvSpPr>
          <p:nvPr/>
        </p:nvSpPr>
        <p:spPr bwMode="auto">
          <a:xfrm>
            <a:off x="860612" y="792161"/>
            <a:ext cx="9619969" cy="196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30000"/>
              </a:spcBef>
              <a:buFontTx/>
              <a:buNone/>
            </a:pPr>
            <a:r>
              <a:rPr lang="en-US" altLang="en-US" sz="1200" b="1" dirty="0">
                <a:solidFill>
                  <a:srgbClr val="000000"/>
                </a:solidFill>
              </a:rPr>
              <a:t>D</a:t>
            </a:r>
            <a:r>
              <a:rPr lang="en-US" altLang="en-US" sz="1200" b="1" dirty="0" smtClean="0">
                <a:solidFill>
                  <a:srgbClr val="000000"/>
                </a:solidFill>
              </a:rPr>
              <a:t>ata </a:t>
            </a:r>
            <a:r>
              <a:rPr lang="en-US" altLang="en-US" sz="1200" b="1" dirty="0">
                <a:solidFill>
                  <a:srgbClr val="000000"/>
                </a:solidFill>
              </a:rPr>
              <a:t>da pesquisa</a:t>
            </a:r>
            <a:r>
              <a:rPr lang="en-US" altLang="en-US" sz="1200" baseline="30000" dirty="0">
                <a:solidFill>
                  <a:srgbClr val="000000"/>
                </a:solidFill>
              </a:rPr>
              <a:t>1</a:t>
            </a:r>
            <a:r>
              <a:rPr lang="en-US" altLang="en-US" sz="1200" b="1" dirty="0">
                <a:solidFill>
                  <a:srgbClr val="000000"/>
                </a:solidFill>
              </a:rPr>
              <a:t>: ___ / ___ / _______ Código Hospital </a:t>
            </a:r>
            <a:r>
              <a:rPr lang="en-US" altLang="en-US" sz="1200" dirty="0">
                <a:solidFill>
                  <a:srgbClr val="000000"/>
                </a:solidFill>
              </a:rPr>
              <a:t>[__________] 	</a:t>
            </a:r>
            <a:r>
              <a:rPr lang="en-US" altLang="en-US" sz="1200" b="1" dirty="0">
                <a:solidFill>
                  <a:srgbClr val="000000"/>
                </a:solidFill>
              </a:rPr>
              <a:t>Nome </a:t>
            </a:r>
            <a:r>
              <a:rPr lang="en-US" altLang="en-US" sz="1200" b="1" dirty="0" smtClean="0">
                <a:solidFill>
                  <a:srgbClr val="000000"/>
                </a:solidFill>
              </a:rPr>
              <a:t> </a:t>
            </a:r>
            <a:r>
              <a:rPr lang="en-US" altLang="en-US" sz="1200" b="1" dirty="0" err="1" smtClean="0">
                <a:solidFill>
                  <a:srgbClr val="000000"/>
                </a:solidFill>
              </a:rPr>
              <a:t>Serviço</a:t>
            </a:r>
            <a:r>
              <a:rPr lang="en-US" altLang="en-US" sz="1200" b="1" dirty="0" smtClean="0">
                <a:solidFill>
                  <a:srgbClr val="000000"/>
                </a:solidFill>
              </a:rPr>
              <a:t> (abbr</a:t>
            </a:r>
            <a:r>
              <a:rPr lang="en-US" altLang="en-US" sz="1200" b="1" dirty="0">
                <a:solidFill>
                  <a:srgbClr val="000000"/>
                </a:solidFill>
              </a:rPr>
              <a:t>.) / </a:t>
            </a:r>
            <a:r>
              <a:rPr lang="en-US" altLang="en-US" sz="1200" b="1" dirty="0" smtClean="0">
                <a:solidFill>
                  <a:srgbClr val="000000"/>
                </a:solidFill>
              </a:rPr>
              <a:t>Id </a:t>
            </a:r>
            <a:r>
              <a:rPr lang="en-US" altLang="en-US" sz="1200" b="1" dirty="0" err="1" smtClean="0">
                <a:solidFill>
                  <a:srgbClr val="000000"/>
                </a:solidFill>
              </a:rPr>
              <a:t>Unidade</a:t>
            </a:r>
            <a:r>
              <a:rPr lang="en-US" altLang="en-US" sz="1200" b="1" dirty="0" smtClean="0">
                <a:solidFill>
                  <a:srgbClr val="000000"/>
                </a:solidFill>
              </a:rPr>
              <a:t> </a:t>
            </a:r>
            <a:r>
              <a:rPr lang="en-US" altLang="en-US" sz="1200" dirty="0" smtClean="0">
                <a:solidFill>
                  <a:srgbClr val="000000"/>
                </a:solidFill>
              </a:rPr>
              <a:t>[__________]</a:t>
            </a:r>
            <a:endParaRPr lang="en-US" altLang="en-US" sz="1200" dirty="0">
              <a:solidFill>
                <a:srgbClr val="000000"/>
              </a:solidFill>
            </a:endParaRPr>
          </a:p>
          <a:p>
            <a:pPr eaLnBrk="1" hangingPunct="1">
              <a:spcBef>
                <a:spcPct val="5000"/>
              </a:spcBef>
              <a:spcAft>
                <a:spcPts val="600"/>
              </a:spcAft>
              <a:buNone/>
            </a:pPr>
            <a:r>
              <a:rPr lang="en-US" altLang="en-US" sz="1200" dirty="0">
                <a:solidFill>
                  <a:srgbClr val="000000"/>
                </a:solidFill>
              </a:rPr>
              <a:t>	             </a:t>
            </a:r>
            <a:r>
              <a:rPr lang="en-US" altLang="en-US" sz="1200" i="1" dirty="0" err="1">
                <a:solidFill>
                  <a:srgbClr val="000000"/>
                </a:solidFill>
              </a:rPr>
              <a:t>dd</a:t>
            </a:r>
            <a:r>
              <a:rPr lang="en-US" altLang="en-US" sz="1200" i="1" dirty="0">
                <a:solidFill>
                  <a:srgbClr val="000000"/>
                </a:solidFill>
              </a:rPr>
              <a:t> / </a:t>
            </a:r>
            <a:r>
              <a:rPr lang="en-US" altLang="en-US" sz="1200" i="1" dirty="0" smtClean="0">
                <a:solidFill>
                  <a:srgbClr val="000000"/>
                </a:solidFill>
              </a:rPr>
              <a:t>mm </a:t>
            </a:r>
            <a:r>
              <a:rPr lang="en-US" altLang="en-US" sz="1200" i="1" dirty="0">
                <a:solidFill>
                  <a:srgbClr val="000000"/>
                </a:solidFill>
              </a:rPr>
              <a:t>/ </a:t>
            </a:r>
            <a:r>
              <a:rPr lang="en-US" altLang="en-US" sz="1200" i="1" dirty="0" err="1">
                <a:solidFill>
                  <a:srgbClr val="000000"/>
                </a:solidFill>
              </a:rPr>
              <a:t>aaaa</a:t>
            </a:r>
            <a:r>
              <a:rPr lang="en-US" altLang="en-US" sz="1200" dirty="0">
                <a:solidFill>
                  <a:srgbClr val="000000"/>
                </a:solidFill>
              </a:rPr>
              <a:t>   </a:t>
            </a:r>
          </a:p>
          <a:p>
            <a:pPr eaLnBrk="1" hangingPunct="1">
              <a:spcBef>
                <a:spcPct val="5000"/>
              </a:spcBef>
              <a:spcAft>
                <a:spcPts val="600"/>
              </a:spcAft>
              <a:buNone/>
            </a:pPr>
            <a:r>
              <a:rPr lang="en-US" altLang="en-US" sz="1200" b="1" dirty="0" err="1"/>
              <a:t>E</a:t>
            </a:r>
            <a:r>
              <a:rPr lang="en-US" altLang="en-US" sz="1200" b="1" dirty="0" err="1" smtClean="0"/>
              <a:t>specialidade</a:t>
            </a:r>
            <a:r>
              <a:rPr lang="en-US" altLang="en-US" sz="1200" b="1" dirty="0" smtClean="0"/>
              <a:t> </a:t>
            </a:r>
            <a:r>
              <a:rPr lang="en-US" altLang="en-US" sz="1200" baseline="30000" dirty="0" smtClean="0"/>
              <a:t>2</a:t>
            </a:r>
            <a:r>
              <a:rPr lang="en-US" altLang="en-US" sz="1200" dirty="0" smtClean="0"/>
              <a:t>  </a:t>
            </a:r>
            <a:r>
              <a:rPr lang="en-US" altLang="en-US" sz="1200" dirty="0">
                <a:sym typeface="Wingdings" panose="05000000000000000000" pitchFamily="2" charset="2"/>
              </a:rPr>
              <a:t> PED  NEO  UTI  MED  SUR  G / O  GER  PSY  RHB  LTC  OTH  MIX</a:t>
            </a:r>
            <a:endParaRPr lang="en-US" altLang="en-US" sz="1200" dirty="0"/>
          </a:p>
          <a:p>
            <a:pPr eaLnBrk="1" hangingPunct="1">
              <a:spcBef>
                <a:spcPts val="600"/>
              </a:spcBef>
              <a:spcAft>
                <a:spcPct val="30000"/>
              </a:spcAft>
              <a:buNone/>
            </a:pPr>
            <a:r>
              <a:rPr lang="en-US" altLang="en-US" sz="1200" b="1" dirty="0"/>
              <a:t>Número total de </a:t>
            </a:r>
            <a:r>
              <a:rPr lang="en-US" altLang="en-US" sz="1200" b="1" dirty="0" err="1" smtClean="0"/>
              <a:t>dtes</a:t>
            </a:r>
            <a:r>
              <a:rPr lang="en-US" altLang="en-US" sz="1200" b="1" dirty="0" smtClean="0"/>
              <a:t> no </a:t>
            </a:r>
            <a:r>
              <a:rPr lang="en-US" altLang="en-US" sz="1200" b="1" dirty="0" err="1" smtClean="0"/>
              <a:t>serviço</a:t>
            </a:r>
            <a:r>
              <a:rPr lang="en-US" altLang="en-US" sz="1200" b="1" dirty="0" smtClean="0"/>
              <a:t> / </a:t>
            </a:r>
            <a:r>
              <a:rPr lang="en-US" altLang="en-US" sz="1200" b="1" dirty="0"/>
              <a:t>enfermaria</a:t>
            </a:r>
            <a:r>
              <a:rPr lang="en-US" altLang="en-US" sz="1200" baseline="30000" dirty="0"/>
              <a:t>3 </a:t>
            </a:r>
            <a:r>
              <a:rPr lang="en-US" altLang="en-US" sz="1200" dirty="0">
                <a:solidFill>
                  <a:srgbClr val="000000"/>
                </a:solidFill>
              </a:rPr>
              <a:t>[__________] </a:t>
            </a:r>
            <a:endParaRPr lang="en-US" altLang="en-US" sz="1200" baseline="30000" dirty="0">
              <a:solidFill>
                <a:srgbClr val="000000"/>
              </a:solidFill>
            </a:endParaRPr>
          </a:p>
          <a:p>
            <a:pPr eaLnBrk="1" hangingPunct="1">
              <a:spcBef>
                <a:spcPct val="30000"/>
              </a:spcBef>
              <a:spcAft>
                <a:spcPct val="30000"/>
              </a:spcAft>
              <a:buFontTx/>
              <a:buNone/>
            </a:pPr>
            <a:endParaRPr lang="en-US" altLang="en-US" sz="1200" b="1" dirty="0"/>
          </a:p>
          <a:p>
            <a:pPr eaLnBrk="1" hangingPunct="1">
              <a:spcBef>
                <a:spcPct val="30000"/>
              </a:spcBef>
              <a:spcAft>
                <a:spcPct val="30000"/>
              </a:spcAft>
              <a:buFontTx/>
              <a:buNone/>
            </a:pPr>
            <a:r>
              <a:rPr lang="en-US" altLang="en-US" sz="1200" b="1" dirty="0" err="1"/>
              <a:t>Número</a:t>
            </a:r>
            <a:r>
              <a:rPr lang="en-US" altLang="en-US" sz="1200" b="1" dirty="0"/>
              <a:t> </a:t>
            </a:r>
            <a:r>
              <a:rPr lang="en-US" altLang="en-US" sz="1200" b="1" dirty="0" smtClean="0"/>
              <a:t>total de </a:t>
            </a:r>
            <a:r>
              <a:rPr lang="en-US" altLang="en-US" sz="1200" b="1" dirty="0" err="1" smtClean="0"/>
              <a:t>doentes</a:t>
            </a:r>
            <a:r>
              <a:rPr lang="en-US" altLang="en-US" sz="1200" b="1" dirty="0" smtClean="0"/>
              <a:t> </a:t>
            </a:r>
            <a:r>
              <a:rPr lang="en-US" altLang="en-US" sz="1200" b="1" dirty="0" err="1" smtClean="0"/>
              <a:t>por</a:t>
            </a:r>
            <a:r>
              <a:rPr lang="en-US" altLang="en-US" sz="1200" b="1" dirty="0" smtClean="0"/>
              <a:t> </a:t>
            </a:r>
            <a:r>
              <a:rPr lang="en-US" altLang="en-US" sz="1200" b="1" dirty="0" err="1" smtClean="0"/>
              <a:t>médico</a:t>
            </a:r>
            <a:r>
              <a:rPr lang="en-US" altLang="en-US" sz="1200" b="1" dirty="0" smtClean="0"/>
              <a:t> /</a:t>
            </a:r>
            <a:r>
              <a:rPr lang="en-US" altLang="en-US" sz="1200" b="1" dirty="0" err="1" smtClean="0"/>
              <a:t>especialidade</a:t>
            </a:r>
            <a:r>
              <a:rPr lang="en-US" altLang="en-US" sz="1200" b="1" dirty="0" smtClean="0"/>
              <a:t> de </a:t>
            </a:r>
            <a:r>
              <a:rPr lang="en-US" altLang="en-US" sz="1200" b="1" dirty="0" err="1" smtClean="0"/>
              <a:t>dte</a:t>
            </a:r>
            <a:r>
              <a:rPr lang="en-US" altLang="en-US" sz="1200" b="1" dirty="0" smtClean="0"/>
              <a:t>  </a:t>
            </a:r>
            <a:endParaRPr lang="en-US" altLang="en-US" sz="1200" b="1" dirty="0"/>
          </a:p>
          <a:p>
            <a:pPr eaLnBrk="1" hangingPunct="1">
              <a:spcBef>
                <a:spcPts val="0"/>
              </a:spcBef>
              <a:spcAft>
                <a:spcPct val="30000"/>
              </a:spcAft>
              <a:buNone/>
            </a:pPr>
            <a:r>
              <a:rPr lang="en-US" altLang="en-US" sz="1200" b="1" dirty="0"/>
              <a:t>(</a:t>
            </a:r>
            <a:r>
              <a:rPr lang="en-US" altLang="en-US" sz="1200" b="1" dirty="0" err="1" smtClean="0"/>
              <a:t>Sómente</a:t>
            </a:r>
            <a:r>
              <a:rPr lang="en-US" altLang="en-US" sz="1200" b="1" dirty="0" smtClean="0"/>
              <a:t> Light):</a:t>
            </a:r>
            <a:endParaRPr lang="en-US" altLang="en-US" sz="1200" b="1" dirty="0"/>
          </a:p>
        </p:txBody>
      </p:sp>
      <p:graphicFrame>
        <p:nvGraphicFramePr>
          <p:cNvPr id="7099" name="Group 9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2070229"/>
              </p:ext>
            </p:extLst>
          </p:nvPr>
        </p:nvGraphicFramePr>
        <p:xfrm>
          <a:off x="1218099" y="2758853"/>
          <a:ext cx="3816350" cy="2378073"/>
        </p:xfrm>
        <a:graphic>
          <a:graphicData uri="http://schemas.openxmlformats.org/drawingml/2006/table">
            <a:tbl>
              <a:tblPr/>
              <a:tblGrid>
                <a:gridCol w="18448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14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Médico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/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Especialidade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do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doente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1422" marR="91422"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Número de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doentes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no serviço4</a:t>
                      </a:r>
                      <a:endParaRPr kumimoji="0" lang="en-US" sz="1200" b="0" i="0" u="none" strike="noStrike" cap="none" normalizeH="0" baseline="3000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1422" marR="91422"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40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91422" marR="91422"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91422" marR="91422"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40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91422" marR="91422"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91422" marR="91422"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40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91422" marR="91422"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91422" marR="91422"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40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91422" marR="91422"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91422" marR="91422"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40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91422" marR="91422"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91422" marR="91422"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40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1422" marR="91422"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91422" marR="91422"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40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91422" marR="91422"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91422" marR="91422"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5157" name="Rectangle 950"/>
          <p:cNvSpPr>
            <a:spLocks noChangeArrowheads="1"/>
          </p:cNvSpPr>
          <p:nvPr/>
        </p:nvSpPr>
        <p:spPr bwMode="auto">
          <a:xfrm>
            <a:off x="785308" y="5817631"/>
            <a:ext cx="1076840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10000"/>
              </a:spcBef>
              <a:spcAft>
                <a:spcPct val="10000"/>
              </a:spcAft>
              <a:buFontTx/>
              <a:buNone/>
            </a:pPr>
            <a:r>
              <a:rPr lang="en-US" altLang="en-US" sz="1000" baseline="30000" dirty="0" smtClean="0"/>
              <a:t>1</a:t>
            </a:r>
            <a:r>
              <a:rPr lang="en-US" altLang="en-US" sz="1000" dirty="0"/>
              <a:t>D</a:t>
            </a:r>
            <a:r>
              <a:rPr lang="en-US" altLang="en-US" sz="1000" dirty="0" smtClean="0"/>
              <a:t>tes no </a:t>
            </a:r>
            <a:r>
              <a:rPr lang="en-US" altLang="en-US" sz="1000" dirty="0" err="1" smtClean="0"/>
              <a:t>mesmo</a:t>
            </a:r>
            <a:r>
              <a:rPr lang="en-US" altLang="en-US" sz="1000" dirty="0" smtClean="0"/>
              <a:t> </a:t>
            </a:r>
            <a:r>
              <a:rPr lang="en-US" altLang="en-US" sz="1000" dirty="0" err="1" smtClean="0"/>
              <a:t>serviço</a:t>
            </a:r>
            <a:r>
              <a:rPr lang="en-US" altLang="en-US" sz="1000" dirty="0" smtClean="0"/>
              <a:t> </a:t>
            </a:r>
            <a:r>
              <a:rPr lang="en-US" altLang="en-US" sz="1000" dirty="0" err="1" smtClean="0"/>
              <a:t>deverão</a:t>
            </a:r>
            <a:r>
              <a:rPr lang="en-US" altLang="en-US" sz="1000" dirty="0" smtClean="0"/>
              <a:t> </a:t>
            </a:r>
            <a:r>
              <a:rPr lang="en-US" altLang="en-US" sz="1000" dirty="0" err="1" smtClean="0"/>
              <a:t>ser</a:t>
            </a:r>
            <a:r>
              <a:rPr lang="en-US" altLang="en-US" sz="1000" dirty="0" smtClean="0"/>
              <a:t> </a:t>
            </a:r>
            <a:r>
              <a:rPr lang="en-US" altLang="en-US" sz="1000" dirty="0" err="1" smtClean="0"/>
              <a:t>incluídos</a:t>
            </a:r>
            <a:r>
              <a:rPr lang="en-US" altLang="en-US" sz="1000" dirty="0" smtClean="0"/>
              <a:t> </a:t>
            </a:r>
            <a:r>
              <a:rPr lang="en-US" altLang="en-US" sz="1000" dirty="0" err="1"/>
              <a:t>n</a:t>
            </a:r>
            <a:r>
              <a:rPr lang="en-US" altLang="en-US" sz="1000" dirty="0" err="1" smtClean="0"/>
              <a:t>um</a:t>
            </a:r>
            <a:r>
              <a:rPr lang="en-US" altLang="en-US" sz="1000" dirty="0" smtClean="0"/>
              <a:t> </a:t>
            </a:r>
            <a:r>
              <a:rPr lang="en-US" altLang="en-US" sz="1000" dirty="0"/>
              <a:t>único dia, se possível; </a:t>
            </a:r>
            <a:r>
              <a:rPr lang="en-US" altLang="en-US" sz="1000" baseline="30000" dirty="0"/>
              <a:t>2</a:t>
            </a:r>
            <a:r>
              <a:rPr lang="en-US" altLang="en-US" sz="1000" dirty="0"/>
              <a:t>Principal </a:t>
            </a:r>
            <a:r>
              <a:rPr lang="en-US" altLang="en-US" sz="1000" dirty="0" err="1"/>
              <a:t>especialidade</a:t>
            </a:r>
            <a:r>
              <a:rPr lang="en-US" altLang="en-US" sz="1000" dirty="0"/>
              <a:t> </a:t>
            </a:r>
            <a:r>
              <a:rPr lang="en-US" altLang="en-US" sz="1000" dirty="0" err="1" smtClean="0"/>
              <a:t>serviço</a:t>
            </a:r>
            <a:r>
              <a:rPr lang="en-US" altLang="en-US" sz="1000" dirty="0" smtClean="0"/>
              <a:t>&gt; </a:t>
            </a:r>
            <a:r>
              <a:rPr lang="en-US" altLang="en-US" sz="1000" dirty="0"/>
              <a:t>= 80% dos pacientes pertencem a esta especialidade, caso contrário escolha mista  </a:t>
            </a:r>
            <a:r>
              <a:rPr lang="en-US" altLang="en-US" sz="1000" baseline="30000" dirty="0"/>
              <a:t>3</a:t>
            </a:r>
            <a:r>
              <a:rPr lang="en-US" altLang="en-US" sz="1000" dirty="0"/>
              <a:t>Opcional para o </a:t>
            </a:r>
            <a:r>
              <a:rPr lang="en-US" altLang="en-US" sz="1000" dirty="0" err="1" smtClean="0"/>
              <a:t>protocolo</a:t>
            </a:r>
            <a:r>
              <a:rPr lang="en-US" altLang="en-US" sz="1000" dirty="0" smtClean="0"/>
              <a:t> </a:t>
            </a:r>
            <a:r>
              <a:rPr lang="en-US" altLang="en-US" sz="1000" dirty="0" err="1" smtClean="0"/>
              <a:t>standart</a:t>
            </a:r>
            <a:r>
              <a:rPr lang="en-US" altLang="en-US" sz="1000" dirty="0" smtClean="0"/>
              <a:t>, </a:t>
            </a:r>
            <a:r>
              <a:rPr lang="en-US" altLang="en-US" sz="1000" dirty="0" err="1" smtClean="0"/>
              <a:t>obrigatório</a:t>
            </a:r>
            <a:r>
              <a:rPr lang="en-US" altLang="en-US" sz="1000" dirty="0" smtClean="0"/>
              <a:t> </a:t>
            </a:r>
            <a:r>
              <a:rPr lang="en-US" altLang="en-US" sz="1000" dirty="0"/>
              <a:t>para a recolha de dados  </a:t>
            </a:r>
            <a:r>
              <a:rPr lang="en-US" altLang="en-US" sz="1000" dirty="0" smtClean="0"/>
              <a:t>o  Light</a:t>
            </a:r>
            <a:r>
              <a:rPr lang="en-US" altLang="en-US" sz="1000" baseline="30000" dirty="0" smtClean="0"/>
              <a:t> </a:t>
            </a:r>
            <a:r>
              <a:rPr lang="en-US" altLang="en-US" sz="1000" baseline="30000" dirty="0"/>
              <a:t>3-4</a:t>
            </a:r>
            <a:r>
              <a:rPr lang="en-US" altLang="en-US" sz="1000" dirty="0"/>
              <a:t> número de pacientes internados na enfermaria antes ou às 8:00 e </a:t>
            </a:r>
            <a:r>
              <a:rPr lang="en-US" altLang="en-US" sz="1000" dirty="0" smtClean="0"/>
              <a:t>se, </a:t>
            </a:r>
            <a:r>
              <a:rPr lang="en-US" altLang="en-US" sz="1000" dirty="0" err="1" smtClean="0"/>
              <a:t>alta</a:t>
            </a:r>
            <a:r>
              <a:rPr lang="en-US" altLang="en-US" sz="1000" dirty="0" smtClean="0"/>
              <a:t> do </a:t>
            </a:r>
            <a:r>
              <a:rPr lang="en-US" altLang="en-US" sz="1000" dirty="0" err="1" smtClean="0"/>
              <a:t>serviço</a:t>
            </a:r>
            <a:r>
              <a:rPr lang="en-US" altLang="en-US" sz="1000" dirty="0" smtClean="0"/>
              <a:t> </a:t>
            </a:r>
            <a:r>
              <a:rPr lang="en-US" altLang="en-US" sz="1000" dirty="0" err="1" smtClean="0"/>
              <a:t>na</a:t>
            </a:r>
            <a:r>
              <a:rPr lang="en-US" altLang="en-US" sz="1000" dirty="0" smtClean="0"/>
              <a:t> </a:t>
            </a:r>
            <a:r>
              <a:rPr lang="en-US" altLang="en-US" sz="1000" dirty="0" err="1" smtClean="0"/>
              <a:t>altura</a:t>
            </a:r>
            <a:r>
              <a:rPr lang="en-US" altLang="en-US" sz="1000" dirty="0" smtClean="0"/>
              <a:t> do  </a:t>
            </a:r>
            <a:r>
              <a:rPr lang="en-US" altLang="en-US" sz="1000" dirty="0"/>
              <a:t>inquérito; </a:t>
            </a:r>
            <a:r>
              <a:rPr lang="en-US" altLang="en-US" sz="1000" baseline="30000" dirty="0"/>
              <a:t>5</a:t>
            </a:r>
            <a:r>
              <a:rPr lang="en-US" altLang="en-US" sz="1000" dirty="0"/>
              <a:t>Ano: ano de dados, no ano anterior ou ano mais recente disponível; </a:t>
            </a:r>
            <a:r>
              <a:rPr lang="en-US" altLang="en-US" sz="1000" baseline="30000" dirty="0" smtClean="0"/>
              <a:t>6</a:t>
            </a:r>
            <a:r>
              <a:rPr lang="en-US" altLang="en-US" sz="1000" dirty="0" smtClean="0"/>
              <a:t>SABA </a:t>
            </a:r>
            <a:r>
              <a:rPr lang="en-US" altLang="en-US" sz="1000" dirty="0" err="1" smtClean="0"/>
              <a:t>em</a:t>
            </a:r>
            <a:r>
              <a:rPr lang="en-US" altLang="en-US" sz="1000" dirty="0" smtClean="0"/>
              <a:t> </a:t>
            </a:r>
            <a:r>
              <a:rPr lang="en-US" altLang="en-US" sz="1000" dirty="0" err="1" smtClean="0"/>
              <a:t>ltos</a:t>
            </a:r>
            <a:endParaRPr lang="en-US" altLang="en-US" sz="1000" dirty="0"/>
          </a:p>
        </p:txBody>
      </p:sp>
      <p:graphicFrame>
        <p:nvGraphicFramePr>
          <p:cNvPr id="11" name="Group 5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75111918"/>
              </p:ext>
            </p:extLst>
          </p:nvPr>
        </p:nvGraphicFramePr>
        <p:xfrm>
          <a:off x="5435400" y="2092704"/>
          <a:ext cx="5763310" cy="3684153"/>
        </p:xfrm>
        <a:graphic>
          <a:graphicData uri="http://schemas.openxmlformats.org/drawingml/2006/table">
            <a:tbl>
              <a:tblPr/>
              <a:tblGrid>
                <a:gridCol w="43013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02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16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9388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Número</a:t>
                      </a: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Ano</a:t>
                      </a:r>
                      <a:r>
                        <a:rPr kumimoji="0" lang="en-US" altLang="en-US" sz="12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943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Número de </a:t>
                      </a:r>
                      <a:r>
                        <a:rPr kumimoji="0" lang="en-US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dias</a:t>
                      </a: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de </a:t>
                      </a:r>
                      <a:r>
                        <a:rPr kumimoji="0" lang="en-US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internamento</a:t>
                      </a: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/ ano</a:t>
                      </a:r>
                      <a:endParaRPr kumimoji="0" lang="en-US" altLang="en-US" sz="1200" b="0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943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Consumo</a:t>
                      </a: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de SABA </a:t>
                      </a:r>
                      <a:r>
                        <a:rPr kumimoji="0" lang="en-US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nos</a:t>
                      </a: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serviços</a:t>
                      </a: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, </a:t>
                      </a:r>
                      <a:r>
                        <a:rPr kumimoji="0" lang="en-US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em</a:t>
                      </a: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lts</a:t>
                      </a: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, </a:t>
                      </a:r>
                      <a:r>
                        <a:rPr kumimoji="0" lang="en-US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ano</a:t>
                      </a:r>
                      <a:endParaRPr kumimoji="0" lang="en-US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6001" marB="360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336"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Número</a:t>
                      </a: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de oportunidades de higienização das </a:t>
                      </a:r>
                      <a:r>
                        <a:rPr kumimoji="0" lang="en-US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mãos</a:t>
                      </a: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observadas</a:t>
                      </a: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/ ano</a:t>
                      </a: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9436"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Número de camas no </a:t>
                      </a:r>
                      <a:r>
                        <a:rPr kumimoji="0" lang="en-US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serviço</a:t>
                      </a:r>
                      <a:endParaRPr kumimoji="0" lang="en-US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8"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33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Número</a:t>
                      </a: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de camas com </a:t>
                      </a:r>
                      <a:r>
                        <a:rPr kumimoji="0" lang="en-US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dispensadores</a:t>
                      </a: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de SABA no ponto de </a:t>
                      </a:r>
                      <a:r>
                        <a:rPr kumimoji="0" lang="en-US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prestação</a:t>
                      </a: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de </a:t>
                      </a:r>
                      <a:r>
                        <a:rPr kumimoji="0" lang="en-US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cuidados</a:t>
                      </a:r>
                      <a:endParaRPr kumimoji="0" lang="en-US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6001" marB="360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336"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Número de </a:t>
                      </a:r>
                      <a:r>
                        <a:rPr kumimoji="0" lang="en-US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profissionais</a:t>
                      </a: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de </a:t>
                      </a:r>
                      <a:r>
                        <a:rPr kumimoji="0" lang="en-US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saude</a:t>
                      </a: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presentes</a:t>
                      </a: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na enfermaria no momento do PPS</a:t>
                      </a: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194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Número de WC no </a:t>
                      </a:r>
                      <a:r>
                        <a:rPr kumimoji="0" lang="en-US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serviço</a:t>
                      </a: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com </a:t>
                      </a:r>
                      <a:r>
                        <a:rPr kumimoji="0" lang="en-US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dispensador</a:t>
                      </a: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de SABA </a:t>
                      </a: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1873"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Número de quartos no </a:t>
                      </a:r>
                      <a:r>
                        <a:rPr kumimoji="0" lang="en-US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serviço</a:t>
                      </a:r>
                      <a:endParaRPr kumimoji="0" lang="en-US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6378"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Número de quartos </a:t>
                      </a:r>
                      <a:r>
                        <a:rPr kumimoji="0" lang="en-US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individuais</a:t>
                      </a: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no </a:t>
                      </a:r>
                      <a:r>
                        <a:rPr kumimoji="0" lang="en-US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serviço</a:t>
                      </a:r>
                      <a:endParaRPr kumimoji="0" lang="en-US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6378"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 de quartos individuais com banheiro e chuveiro indivíduo</a:t>
                      </a: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0998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 de camas </a:t>
                      </a:r>
                      <a:r>
                        <a:rPr kumimoji="0" lang="en-US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ocupadas</a:t>
                      </a: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às 00:01 no dia da PPS </a:t>
                      </a: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6001" marB="360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5204" name="Rectangle 1"/>
          <p:cNvSpPr>
            <a:spLocks noChangeArrowheads="1"/>
          </p:cNvSpPr>
          <p:nvPr/>
        </p:nvSpPr>
        <p:spPr bwMode="auto">
          <a:xfrm>
            <a:off x="5678317" y="1510565"/>
            <a:ext cx="4953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30000"/>
              </a:spcBef>
              <a:spcAft>
                <a:spcPct val="30000"/>
              </a:spcAft>
              <a:buFontTx/>
              <a:buNone/>
            </a:pPr>
            <a:r>
              <a:rPr lang="en-US" altLang="en-US" sz="1200" dirty="0" err="1" smtClean="0">
                <a:solidFill>
                  <a:srgbClr val="FF0000"/>
                </a:solidFill>
              </a:rPr>
              <a:t>Em</a:t>
            </a:r>
            <a:r>
              <a:rPr lang="en-US" altLang="en-US" sz="1200" dirty="0" smtClean="0">
                <a:solidFill>
                  <a:srgbClr val="FF0000"/>
                </a:solidFill>
              </a:rPr>
              <a:t> </a:t>
            </a:r>
            <a:r>
              <a:rPr lang="en-US" altLang="en-US" sz="1200" dirty="0" err="1" smtClean="0">
                <a:solidFill>
                  <a:srgbClr val="FF0000"/>
                </a:solidFill>
              </a:rPr>
              <a:t>termos</a:t>
            </a:r>
            <a:r>
              <a:rPr lang="en-US" altLang="en-US" sz="1200" dirty="0" smtClean="0">
                <a:solidFill>
                  <a:srgbClr val="FF0000"/>
                </a:solidFill>
              </a:rPr>
              <a:t> de um </a:t>
            </a:r>
            <a:r>
              <a:rPr lang="en-US" altLang="en-US" sz="1200" dirty="0" err="1" smtClean="0">
                <a:solidFill>
                  <a:srgbClr val="FF0000"/>
                </a:solidFill>
              </a:rPr>
              <a:t>procedimento</a:t>
            </a:r>
            <a:r>
              <a:rPr lang="en-US" altLang="en-US" sz="1200" dirty="0" smtClean="0">
                <a:solidFill>
                  <a:srgbClr val="FF0000"/>
                </a:solidFill>
              </a:rPr>
              <a:t> formal para </a:t>
            </a:r>
            <a:r>
              <a:rPr lang="en-US" altLang="en-US" sz="1200" dirty="0" err="1" smtClean="0">
                <a:solidFill>
                  <a:srgbClr val="FF0000"/>
                </a:solidFill>
              </a:rPr>
              <a:t>rever</a:t>
            </a:r>
            <a:r>
              <a:rPr lang="en-US" altLang="en-US" sz="1200" dirty="0" smtClean="0">
                <a:solidFill>
                  <a:srgbClr val="FF0000"/>
                </a:solidFill>
              </a:rPr>
              <a:t> a </a:t>
            </a:r>
            <a:r>
              <a:rPr lang="en-US" altLang="en-US" sz="1200" dirty="0" err="1" smtClean="0">
                <a:solidFill>
                  <a:srgbClr val="FF0000"/>
                </a:solidFill>
              </a:rPr>
              <a:t>adequação</a:t>
            </a:r>
            <a:r>
              <a:rPr lang="en-US" altLang="en-US" sz="1200" dirty="0" smtClean="0">
                <a:solidFill>
                  <a:srgbClr val="FF0000"/>
                </a:solidFill>
              </a:rPr>
              <a:t> de um </a:t>
            </a:r>
            <a:r>
              <a:rPr lang="en-US" altLang="en-US" sz="1200" dirty="0" err="1" smtClean="0">
                <a:solidFill>
                  <a:srgbClr val="FF0000"/>
                </a:solidFill>
              </a:rPr>
              <a:t>antimicrobiano</a:t>
            </a:r>
            <a:r>
              <a:rPr lang="en-US" altLang="en-US" sz="1200" dirty="0" smtClean="0">
                <a:solidFill>
                  <a:srgbClr val="FF0000"/>
                </a:solidFill>
              </a:rPr>
              <a:t> </a:t>
            </a:r>
            <a:r>
              <a:rPr lang="en-US" altLang="en-US" sz="1200" dirty="0" err="1" smtClean="0">
                <a:solidFill>
                  <a:srgbClr val="FF0000"/>
                </a:solidFill>
              </a:rPr>
              <a:t>dentro</a:t>
            </a:r>
            <a:r>
              <a:rPr lang="en-US" altLang="en-US" sz="1200" dirty="0" smtClean="0">
                <a:solidFill>
                  <a:srgbClr val="FF0000"/>
                </a:solidFill>
              </a:rPr>
              <a:t> de um </a:t>
            </a:r>
            <a:r>
              <a:rPr lang="en-US" altLang="en-US" sz="1200" dirty="0" err="1" smtClean="0">
                <a:solidFill>
                  <a:srgbClr val="FF0000"/>
                </a:solidFill>
              </a:rPr>
              <a:t>periodo</a:t>
            </a:r>
            <a:r>
              <a:rPr lang="en-US" altLang="en-US" sz="1200" dirty="0" smtClean="0">
                <a:solidFill>
                  <a:srgbClr val="FF0000"/>
                </a:solidFill>
              </a:rPr>
              <a:t> de 72 horas </a:t>
            </a:r>
            <a:r>
              <a:rPr lang="en-US" altLang="en-US" sz="1200" dirty="0" err="1" smtClean="0">
                <a:solidFill>
                  <a:srgbClr val="FF0000"/>
                </a:solidFill>
              </a:rPr>
              <a:t>desde</a:t>
            </a:r>
            <a:r>
              <a:rPr lang="en-US" altLang="en-US" sz="1200" dirty="0" smtClean="0">
                <a:solidFill>
                  <a:srgbClr val="FF0000"/>
                </a:solidFill>
              </a:rPr>
              <a:t> a </a:t>
            </a:r>
            <a:r>
              <a:rPr lang="en-US" altLang="en-US" sz="1200" dirty="0" err="1" smtClean="0">
                <a:solidFill>
                  <a:srgbClr val="FF0000"/>
                </a:solidFill>
              </a:rPr>
              <a:t>ordem</a:t>
            </a:r>
            <a:r>
              <a:rPr lang="en-US" altLang="en-US" sz="1200" dirty="0" smtClean="0">
                <a:solidFill>
                  <a:srgbClr val="FF0000"/>
                </a:solidFill>
              </a:rPr>
              <a:t> </a:t>
            </a:r>
            <a:r>
              <a:rPr lang="en-US" altLang="en-US" sz="1200" dirty="0" err="1" smtClean="0">
                <a:solidFill>
                  <a:srgbClr val="FF0000"/>
                </a:solidFill>
              </a:rPr>
              <a:t>inicial</a:t>
            </a:r>
            <a:r>
              <a:rPr lang="en-US" altLang="en-US" sz="1200" dirty="0" smtClean="0">
                <a:solidFill>
                  <a:srgbClr val="FF0000"/>
                </a:solidFill>
              </a:rPr>
              <a:t> </a:t>
            </a:r>
            <a:r>
              <a:rPr lang="en-US" altLang="en-US" sz="1200" dirty="0" err="1" smtClean="0">
                <a:solidFill>
                  <a:srgbClr val="FF0000"/>
                </a:solidFill>
              </a:rPr>
              <a:t>neste</a:t>
            </a:r>
            <a:r>
              <a:rPr lang="en-US" altLang="en-US" sz="1200" dirty="0" smtClean="0">
                <a:solidFill>
                  <a:srgbClr val="FF0000"/>
                </a:solidFill>
              </a:rPr>
              <a:t> </a:t>
            </a:r>
            <a:r>
              <a:rPr lang="en-US" altLang="en-US" sz="1200" dirty="0" err="1" smtClean="0">
                <a:solidFill>
                  <a:srgbClr val="FF0000"/>
                </a:solidFill>
              </a:rPr>
              <a:t>serviço</a:t>
            </a:r>
            <a:r>
              <a:rPr lang="en-US" altLang="en-US" sz="1200" dirty="0" smtClean="0">
                <a:solidFill>
                  <a:srgbClr val="FF0000"/>
                </a:solidFill>
              </a:rPr>
              <a:t> (</a:t>
            </a:r>
            <a:r>
              <a:rPr lang="en-US" altLang="en-US" sz="1200" dirty="0" err="1" smtClean="0">
                <a:solidFill>
                  <a:srgbClr val="FF0000"/>
                </a:solidFill>
              </a:rPr>
              <a:t>revisãp</a:t>
            </a:r>
            <a:r>
              <a:rPr lang="en-US" altLang="en-US" sz="1200" dirty="0" smtClean="0">
                <a:solidFill>
                  <a:srgbClr val="FF0000"/>
                </a:solidFill>
              </a:rPr>
              <a:t> </a:t>
            </a:r>
            <a:r>
              <a:rPr lang="en-US" altLang="en-US" sz="1200" dirty="0" err="1" smtClean="0">
                <a:solidFill>
                  <a:srgbClr val="FF0000"/>
                </a:solidFill>
              </a:rPr>
              <a:t>pós-prescrição</a:t>
            </a:r>
            <a:r>
              <a:rPr lang="en-US" altLang="en-US" sz="1200" dirty="0" smtClean="0">
                <a:solidFill>
                  <a:srgbClr val="FF0000"/>
                </a:solidFill>
              </a:rPr>
              <a:t>)?  Sim </a:t>
            </a:r>
            <a:r>
              <a:rPr lang="en-US" altLang="en-US" sz="1200" dirty="0">
                <a:solidFill>
                  <a:srgbClr val="FF0000"/>
                </a:solidFill>
              </a:rPr>
              <a:t>Não</a:t>
            </a:r>
            <a:endParaRPr lang="en-US" altLang="en-US" sz="1200" b="1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 flipH="1">
            <a:off x="5435709" y="1588710"/>
            <a:ext cx="5853201" cy="949183"/>
          </a:xfrm>
          <a:prstGeom prst="rect">
            <a:avLst/>
          </a:prstGeom>
          <a:solidFill>
            <a:schemeClr val="bg1"/>
          </a:solidFill>
          <a:effectLst>
            <a:outerShdw blurRad="76200" sx="103000" sy="103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noAutofit/>
          </a:bodyPr>
          <a:lstStyle/>
          <a:p>
            <a:pPr>
              <a:spcBef>
                <a:spcPct val="30000"/>
              </a:spcBef>
              <a:spcAft>
                <a:spcPct val="30000"/>
              </a:spcAft>
            </a:pPr>
            <a:r>
              <a:rPr lang="en-US" altLang="en-US" sz="1400" dirty="0" err="1">
                <a:solidFill>
                  <a:srgbClr val="FF0000"/>
                </a:solidFill>
              </a:rPr>
              <a:t>Em</a:t>
            </a:r>
            <a:r>
              <a:rPr lang="en-US" altLang="en-US" sz="1400" dirty="0">
                <a:solidFill>
                  <a:srgbClr val="FF0000"/>
                </a:solidFill>
              </a:rPr>
              <a:t> </a:t>
            </a:r>
            <a:r>
              <a:rPr lang="en-US" altLang="en-US" sz="1400" dirty="0" err="1">
                <a:solidFill>
                  <a:srgbClr val="FF0000"/>
                </a:solidFill>
              </a:rPr>
              <a:t>termos</a:t>
            </a:r>
            <a:r>
              <a:rPr lang="en-US" altLang="en-US" sz="1400" dirty="0">
                <a:solidFill>
                  <a:srgbClr val="FF0000"/>
                </a:solidFill>
              </a:rPr>
              <a:t> de um </a:t>
            </a:r>
            <a:r>
              <a:rPr lang="en-US" altLang="en-US" sz="1400" dirty="0" err="1">
                <a:solidFill>
                  <a:srgbClr val="FF0000"/>
                </a:solidFill>
              </a:rPr>
              <a:t>procedimento</a:t>
            </a:r>
            <a:r>
              <a:rPr lang="en-US" altLang="en-US" sz="1400" dirty="0">
                <a:solidFill>
                  <a:srgbClr val="FF0000"/>
                </a:solidFill>
              </a:rPr>
              <a:t> formal para </a:t>
            </a:r>
            <a:r>
              <a:rPr lang="en-US" altLang="en-US" sz="1400" dirty="0" err="1">
                <a:solidFill>
                  <a:srgbClr val="FF0000"/>
                </a:solidFill>
              </a:rPr>
              <a:t>rever</a:t>
            </a:r>
            <a:r>
              <a:rPr lang="en-US" altLang="en-US" sz="1400" dirty="0">
                <a:solidFill>
                  <a:srgbClr val="FF0000"/>
                </a:solidFill>
              </a:rPr>
              <a:t> a </a:t>
            </a:r>
            <a:r>
              <a:rPr lang="en-US" altLang="en-US" sz="1400" dirty="0" err="1">
                <a:solidFill>
                  <a:srgbClr val="FF0000"/>
                </a:solidFill>
              </a:rPr>
              <a:t>adequação</a:t>
            </a:r>
            <a:r>
              <a:rPr lang="en-US" altLang="en-US" sz="1400" dirty="0">
                <a:solidFill>
                  <a:srgbClr val="FF0000"/>
                </a:solidFill>
              </a:rPr>
              <a:t> de um </a:t>
            </a:r>
            <a:r>
              <a:rPr lang="en-US" altLang="en-US" sz="1400" dirty="0" err="1">
                <a:solidFill>
                  <a:srgbClr val="FF0000"/>
                </a:solidFill>
              </a:rPr>
              <a:t>antimicrobiano</a:t>
            </a:r>
            <a:r>
              <a:rPr lang="en-US" altLang="en-US" sz="1400" dirty="0">
                <a:solidFill>
                  <a:srgbClr val="FF0000"/>
                </a:solidFill>
              </a:rPr>
              <a:t> </a:t>
            </a:r>
            <a:r>
              <a:rPr lang="en-US" altLang="en-US" sz="1400" dirty="0" err="1">
                <a:solidFill>
                  <a:srgbClr val="FF0000"/>
                </a:solidFill>
              </a:rPr>
              <a:t>dentro</a:t>
            </a:r>
            <a:r>
              <a:rPr lang="en-US" altLang="en-US" sz="1400" dirty="0">
                <a:solidFill>
                  <a:srgbClr val="FF0000"/>
                </a:solidFill>
              </a:rPr>
              <a:t> de um </a:t>
            </a:r>
            <a:r>
              <a:rPr lang="en-US" altLang="en-US" sz="1400" dirty="0" err="1">
                <a:solidFill>
                  <a:srgbClr val="FF0000"/>
                </a:solidFill>
              </a:rPr>
              <a:t>periodo</a:t>
            </a:r>
            <a:r>
              <a:rPr lang="en-US" altLang="en-US" sz="1400" dirty="0">
                <a:solidFill>
                  <a:srgbClr val="FF0000"/>
                </a:solidFill>
              </a:rPr>
              <a:t> de 72 horas </a:t>
            </a:r>
            <a:r>
              <a:rPr lang="en-US" altLang="en-US" sz="1400" dirty="0" err="1">
                <a:solidFill>
                  <a:srgbClr val="FF0000"/>
                </a:solidFill>
              </a:rPr>
              <a:t>desde</a:t>
            </a:r>
            <a:r>
              <a:rPr lang="en-US" altLang="en-US" sz="1400" dirty="0">
                <a:solidFill>
                  <a:srgbClr val="FF0000"/>
                </a:solidFill>
              </a:rPr>
              <a:t> a </a:t>
            </a:r>
            <a:r>
              <a:rPr lang="en-US" altLang="en-US" sz="1400" dirty="0" err="1">
                <a:solidFill>
                  <a:srgbClr val="FF0000"/>
                </a:solidFill>
              </a:rPr>
              <a:t>ordem</a:t>
            </a:r>
            <a:r>
              <a:rPr lang="en-US" altLang="en-US" sz="1400" dirty="0">
                <a:solidFill>
                  <a:srgbClr val="FF0000"/>
                </a:solidFill>
              </a:rPr>
              <a:t> </a:t>
            </a:r>
            <a:r>
              <a:rPr lang="en-US" altLang="en-US" sz="1400" dirty="0" err="1">
                <a:solidFill>
                  <a:srgbClr val="FF0000"/>
                </a:solidFill>
              </a:rPr>
              <a:t>inicial</a:t>
            </a:r>
            <a:r>
              <a:rPr lang="en-US" altLang="en-US" sz="1400" dirty="0">
                <a:solidFill>
                  <a:srgbClr val="FF0000"/>
                </a:solidFill>
              </a:rPr>
              <a:t> </a:t>
            </a:r>
            <a:r>
              <a:rPr lang="en-US" altLang="en-US" sz="1400" dirty="0" err="1">
                <a:solidFill>
                  <a:srgbClr val="FF0000"/>
                </a:solidFill>
              </a:rPr>
              <a:t>neste</a:t>
            </a:r>
            <a:r>
              <a:rPr lang="en-US" altLang="en-US" sz="1400" dirty="0">
                <a:solidFill>
                  <a:srgbClr val="FF0000"/>
                </a:solidFill>
              </a:rPr>
              <a:t> </a:t>
            </a:r>
            <a:r>
              <a:rPr lang="en-US" altLang="en-US" sz="1400" dirty="0" err="1">
                <a:solidFill>
                  <a:srgbClr val="FF0000"/>
                </a:solidFill>
              </a:rPr>
              <a:t>serviço</a:t>
            </a:r>
            <a:r>
              <a:rPr lang="en-US" altLang="en-US" sz="1400" dirty="0">
                <a:solidFill>
                  <a:srgbClr val="FF0000"/>
                </a:solidFill>
              </a:rPr>
              <a:t> (</a:t>
            </a:r>
            <a:r>
              <a:rPr lang="en-US" altLang="en-US" sz="1400" dirty="0" err="1">
                <a:solidFill>
                  <a:srgbClr val="FF0000"/>
                </a:solidFill>
              </a:rPr>
              <a:t>revisãp</a:t>
            </a:r>
            <a:r>
              <a:rPr lang="en-US" altLang="en-US" sz="1400" dirty="0">
                <a:solidFill>
                  <a:srgbClr val="FF0000"/>
                </a:solidFill>
              </a:rPr>
              <a:t> </a:t>
            </a:r>
            <a:r>
              <a:rPr lang="en-US" altLang="en-US" sz="1400" dirty="0" err="1">
                <a:solidFill>
                  <a:srgbClr val="FF0000"/>
                </a:solidFill>
              </a:rPr>
              <a:t>pós-prescrição</a:t>
            </a:r>
            <a:r>
              <a:rPr lang="en-US" altLang="en-US" sz="1400" dirty="0">
                <a:solidFill>
                  <a:srgbClr val="FF0000"/>
                </a:solidFill>
              </a:rPr>
              <a:t>)?  </a:t>
            </a:r>
            <a:r>
              <a:rPr lang="en-US" altLang="en-US" sz="1400" dirty="0" smtClean="0">
                <a:solidFill>
                  <a:srgbClr val="FF0000"/>
                </a:solidFill>
              </a:rPr>
              <a:t>Sim  </a:t>
            </a:r>
            <a:r>
              <a:rPr lang="en-US" altLang="en-US" sz="1400" dirty="0" err="1" smtClean="0">
                <a:solidFill>
                  <a:srgbClr val="FF0000"/>
                </a:solidFill>
              </a:rPr>
              <a:t>Não</a:t>
            </a:r>
            <a:r>
              <a:rPr lang="en-US" altLang="en-US" sz="1400" dirty="0" smtClean="0">
                <a:solidFill>
                  <a:srgbClr val="FF0000"/>
                </a:solidFill>
              </a:rPr>
              <a:t> x</a:t>
            </a:r>
            <a:endParaRPr lang="en-US" altLang="en-US" sz="1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398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51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51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" dur="indefinite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51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709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6" dur="indefinite"/>
                                        <p:tgtEl>
                                          <p:spTgt spid="7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515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5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2" dur="indefinite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57" grpId="0"/>
      <p:bldP spid="2" grpId="0" animBg="1"/>
      <p:bldP spid="2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I</a:t>
            </a:r>
            <a:r>
              <a:rPr lang="en-GB" dirty="0" err="1" smtClean="0"/>
              <a:t>ndicador</a:t>
            </a:r>
            <a:r>
              <a:rPr lang="en-GB" dirty="0" smtClean="0"/>
              <a:t> </a:t>
            </a:r>
            <a:r>
              <a:rPr lang="en-GB" dirty="0" err="1" smtClean="0"/>
              <a:t>questionário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 smtClean="0"/>
              <a:t>Numa</a:t>
            </a:r>
            <a:r>
              <a:rPr lang="en-GB" dirty="0" smtClean="0"/>
              <a:t> </a:t>
            </a:r>
            <a:r>
              <a:rPr lang="en-GB" dirty="0"/>
              <a:t>unidade cirúrgica a adequação de todas as </a:t>
            </a:r>
            <a:r>
              <a:rPr lang="en-GB" dirty="0" err="1" smtClean="0"/>
              <a:t>prescrições</a:t>
            </a:r>
            <a:r>
              <a:rPr lang="en-GB" dirty="0" smtClean="0"/>
              <a:t> </a:t>
            </a:r>
            <a:r>
              <a:rPr lang="en-GB" dirty="0"/>
              <a:t>para combinações de beta-lactâmicos / inibidores, carbapenemos, </a:t>
            </a:r>
            <a:r>
              <a:rPr lang="en-GB" dirty="0" err="1" smtClean="0"/>
              <a:t>cefalosporinas</a:t>
            </a:r>
            <a:r>
              <a:rPr lang="en-GB" dirty="0" smtClean="0"/>
              <a:t> 3</a:t>
            </a:r>
            <a:r>
              <a:rPr lang="en-GB" baseline="30000" dirty="0" smtClean="0"/>
              <a:t>rd</a:t>
            </a:r>
            <a:r>
              <a:rPr lang="en-GB" dirty="0" smtClean="0"/>
              <a:t>, </a:t>
            </a:r>
            <a:r>
              <a:rPr lang="en-GB" dirty="0" err="1"/>
              <a:t>glicopeptídeos</a:t>
            </a:r>
            <a:r>
              <a:rPr lang="en-GB" dirty="0"/>
              <a:t> e fluoroquinolonas é </a:t>
            </a:r>
            <a:r>
              <a:rPr lang="en-GB" dirty="0" err="1" smtClean="0"/>
              <a:t>revisto</a:t>
            </a:r>
            <a:r>
              <a:rPr lang="en-GB" dirty="0" smtClean="0"/>
              <a:t> </a:t>
            </a:r>
            <a:r>
              <a:rPr lang="en-GB" dirty="0"/>
              <a:t>pelo farmacêutico no próximo dia útil, de acordo com uma decisão tomada pela administração. </a:t>
            </a:r>
          </a:p>
          <a:p>
            <a:endParaRPr lang="en-GB" dirty="0" smtClean="0"/>
          </a:p>
          <a:p>
            <a:pPr algn="just"/>
            <a:r>
              <a:rPr lang="en-GB" dirty="0" smtClean="0"/>
              <a:t>Q12</a:t>
            </a:r>
            <a:r>
              <a:rPr lang="en-GB" dirty="0"/>
              <a:t>: </a:t>
            </a:r>
            <a:r>
              <a:rPr lang="en-GB" i="1" dirty="0"/>
              <a:t>Existe um procedimento formal para avaliar a adequação de um antimicrobiano no prazo de 72 horas a partir do pedido inicial nessa enfermaria (avaliação pós-receita médica)?</a:t>
            </a:r>
          </a:p>
        </p:txBody>
      </p:sp>
    </p:spTree>
    <p:extLst>
      <p:ext uri="{BB962C8B-B14F-4D97-AF65-F5344CB8AC3E}">
        <p14:creationId xmlns:p14="http://schemas.microsoft.com/office/powerpoint/2010/main" val="2129502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701459" y="1079500"/>
            <a:ext cx="6828769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4829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8342" y="390189"/>
            <a:ext cx="5036457" cy="564148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5747657" y="390189"/>
            <a:ext cx="5036457" cy="5641486"/>
          </a:xfrm>
        </p:spPr>
        <p:txBody>
          <a:bodyPr/>
          <a:lstStyle/>
          <a:p>
            <a:endParaRPr lang="en-GB" dirty="0" smtClean="0"/>
          </a:p>
          <a:p>
            <a:endParaRPr lang="en-GB" dirty="0"/>
          </a:p>
          <a:p>
            <a:r>
              <a:rPr lang="en-GB" sz="2000" dirty="0" smtClean="0"/>
              <a:t>Leia os quatro casos de indicadores e discutir com seu grupo</a:t>
            </a:r>
          </a:p>
          <a:p>
            <a:r>
              <a:rPr lang="en-GB" sz="2000" dirty="0" smtClean="0"/>
              <a:t>Consultar o protocolo</a:t>
            </a:r>
            <a:r>
              <a:rPr lang="en-GB" sz="2000" dirty="0" smtClean="0">
                <a:solidFill>
                  <a:srgbClr val="FF0000"/>
                </a:solidFill>
              </a:rPr>
              <a:t> </a:t>
            </a:r>
            <a:r>
              <a:rPr lang="en-GB" sz="2000" dirty="0" smtClean="0"/>
              <a:t>para ajudá-lo a responder as perguntas</a:t>
            </a:r>
          </a:p>
          <a:p>
            <a:r>
              <a:rPr lang="en-GB" sz="2000" dirty="0" smtClean="0"/>
              <a:t>Por favor, não hesite em perguntar os facilitadores para o feedback</a:t>
            </a:r>
          </a:p>
          <a:p>
            <a:endParaRPr lang="en-GB" sz="2000" dirty="0" smtClean="0"/>
          </a:p>
        </p:txBody>
      </p:sp>
    </p:spTree>
    <p:extLst>
      <p:ext uri="{BB962C8B-B14F-4D97-AF65-F5344CB8AC3E}">
        <p14:creationId xmlns:p14="http://schemas.microsoft.com/office/powerpoint/2010/main" val="3856238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err="1" smtClean="0">
                <a:ea typeface="ＭＳ Ｐゴシック" panose="020B0600070205080204" pitchFamily="34" charset="-128"/>
              </a:rPr>
              <a:t>Indicadores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 smtClean="0">
                <a:ea typeface="ＭＳ Ｐゴシック" panose="020B0600070205080204" pitchFamily="34" charset="-128"/>
              </a:rPr>
              <a:t>estrutura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 e </a:t>
            </a:r>
            <a:r>
              <a:rPr lang="en-GB" altLang="en-US" dirty="0" err="1" smtClean="0">
                <a:ea typeface="ＭＳ Ｐゴシック" panose="020B0600070205080204" pitchFamily="34" charset="-128"/>
              </a:rPr>
              <a:t>processo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 – </a:t>
            </a:r>
            <a:r>
              <a:rPr lang="en-GB" altLang="en-US" dirty="0" err="1" smtClean="0">
                <a:ea typeface="ＭＳ Ｐゴシック" panose="020B0600070205080204" pitchFamily="34" charset="-128"/>
              </a:rPr>
              <a:t>Caso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 1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31800" y="1076960"/>
            <a:ext cx="11539375" cy="5165090"/>
          </a:xfrm>
          <a:effectLst/>
        </p:spPr>
        <p:txBody>
          <a:bodyPr/>
          <a:lstStyle/>
          <a:p>
            <a:pPr algn="just"/>
            <a:r>
              <a:rPr lang="en-GB" altLang="en-US" sz="2000" dirty="0">
                <a:ea typeface="ＭＳ Ｐゴシック" panose="020B0600070205080204" pitchFamily="34" charset="-128"/>
              </a:rPr>
              <a:t>N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um hospital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distrital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de 190 camas, um médico com interesse em doenças infecciosas é </a:t>
            </a:r>
            <a:r>
              <a:rPr lang="en-GB" altLang="en-US" sz="2000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responsável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para o controle de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infeção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, de acordo com uma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decisão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do diretor clínico. </a:t>
            </a:r>
          </a:p>
          <a:p>
            <a:pPr algn="just"/>
            <a:endParaRPr lang="en-GB" altLang="en-US" sz="2000" dirty="0" smtClean="0">
              <a:ea typeface="ＭＳ Ｐゴシック" panose="020B0600070205080204" pitchFamily="34" charset="-128"/>
            </a:endParaRPr>
          </a:p>
          <a:p>
            <a:pPr algn="just"/>
            <a:r>
              <a:rPr lang="en-GB" altLang="en-US" sz="2000" dirty="0" err="1" smtClean="0">
                <a:ea typeface="ＭＳ Ｐゴシック" panose="020B0600070205080204" pitchFamily="34" charset="-128"/>
              </a:rPr>
              <a:t>Além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>
                <a:ea typeface="ＭＳ Ｐゴシック" panose="020B0600070205080204" pitchFamily="34" charset="-128"/>
              </a:rPr>
              <a:t>de </a:t>
            </a:r>
            <a:r>
              <a:rPr lang="en-GB" altLang="en-US" sz="2000" dirty="0" err="1">
                <a:ea typeface="ＭＳ Ｐゴシック" panose="020B0600070205080204" pitchFamily="34" charset="-128"/>
              </a:rPr>
              <a:t>outras</a:t>
            </a:r>
            <a:r>
              <a:rPr lang="en-GB" altLang="en-US" sz="2000" dirty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>
                <a:ea typeface="ＭＳ Ｐゴシック" panose="020B0600070205080204" pitchFamily="34" charset="-128"/>
              </a:rPr>
              <a:t>funções</a:t>
            </a:r>
            <a:r>
              <a:rPr lang="en-GB" altLang="en-US" sz="2000" dirty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clinicas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, o médico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realiza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diariamente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, </a:t>
            </a:r>
            <a:r>
              <a:rPr lang="en-GB" altLang="en-US" sz="2000" dirty="0" err="1">
                <a:ea typeface="ＭＳ Ｐゴシック" panose="020B0600070205080204" pitchFamily="34" charset="-128"/>
              </a:rPr>
              <a:t>em</a:t>
            </a:r>
            <a:r>
              <a:rPr lang="en-GB" altLang="en-US" sz="2000" dirty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média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, as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actividades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de controle de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infeção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,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em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4 das 8 horas 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do seu tempo de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trabalho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.</a:t>
            </a:r>
          </a:p>
          <a:p>
            <a:pPr algn="just"/>
            <a:endParaRPr lang="en-GB" altLang="en-US" sz="2000" dirty="0" smtClean="0">
              <a:ea typeface="ＭＳ Ｐゴシック" panose="020B0600070205080204" pitchFamily="34" charset="-128"/>
            </a:endParaRPr>
          </a:p>
          <a:p>
            <a:pPr algn="just"/>
            <a:r>
              <a:rPr lang="en-GB" altLang="en-US" sz="2000" dirty="0" smtClean="0">
                <a:ea typeface="ＭＳ Ｐゴシック" panose="020B0600070205080204" pitchFamily="34" charset="-128"/>
              </a:rPr>
              <a:t>Além disso,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revê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os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tratamentos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com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antimicrobianos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, na enfermaria cirúrgica e UCI às terças-feiras e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quintas-feiras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, das 10:00-12:00. </a:t>
            </a:r>
          </a:p>
          <a:p>
            <a:pPr algn="just"/>
            <a:endParaRPr lang="en-GB" altLang="en-US" sz="2000" dirty="0" smtClean="0">
              <a:ea typeface="ＭＳ Ｐゴシック" panose="020B0600070205080204" pitchFamily="34" charset="-128"/>
            </a:endParaRPr>
          </a:p>
          <a:p>
            <a:pPr algn="just"/>
            <a:r>
              <a:rPr lang="en-GB" altLang="en-US" sz="2000" dirty="0" smtClean="0">
                <a:ea typeface="ＭＳ Ｐゴシック" panose="020B0600070205080204" pitchFamily="34" charset="-128"/>
              </a:rPr>
              <a:t>A tarefa de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revisão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antimicrobiana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não</a:t>
            </a:r>
            <a:r>
              <a:rPr lang="en-GB" altLang="en-US" sz="2000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 é </a:t>
            </a:r>
            <a:r>
              <a:rPr lang="en-GB" altLang="en-US" sz="2000" dirty="0" err="1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incluída</a:t>
            </a:r>
            <a:r>
              <a:rPr lang="en-GB" altLang="en-US" sz="2000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 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na descrição do trabalho ou da decisão do director clínico. </a:t>
            </a:r>
          </a:p>
          <a:p>
            <a:pPr algn="just"/>
            <a:endParaRPr lang="en-GB" altLang="en-US" sz="2000" dirty="0" smtClean="0">
              <a:ea typeface="ＭＳ Ｐゴシック" panose="020B0600070205080204" pitchFamily="34" charset="-128"/>
            </a:endParaRPr>
          </a:p>
          <a:p>
            <a:pPr algn="just">
              <a:buFont typeface="Wingdings" pitchFamily="2" charset="2"/>
              <a:buChar char="Ø"/>
            </a:pPr>
            <a:r>
              <a:rPr lang="en-GB" altLang="en-US" sz="2000" i="1" dirty="0" err="1" smtClean="0">
                <a:ea typeface="ＭＳ Ｐゴシック" panose="020B0600070205080204" pitchFamily="34" charset="-128"/>
              </a:rPr>
              <a:t>Quantos</a:t>
            </a:r>
            <a:r>
              <a:rPr lang="en-GB" altLang="en-US" sz="2000" i="1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i="1" dirty="0" err="1" smtClean="0">
                <a:ea typeface="ＭＳ Ｐゴシック" panose="020B0600070205080204" pitchFamily="34" charset="-128"/>
              </a:rPr>
              <a:t>profissionais</a:t>
            </a:r>
            <a:r>
              <a:rPr lang="en-GB" altLang="en-US" sz="2000" i="1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i="1" dirty="0" err="1" smtClean="0">
                <a:ea typeface="ＭＳ Ｐゴシック" panose="020B0600070205080204" pitchFamily="34" charset="-128"/>
              </a:rPr>
              <a:t>em</a:t>
            </a:r>
            <a:r>
              <a:rPr lang="en-GB" altLang="en-US" sz="2000" i="1" dirty="0" smtClean="0">
                <a:ea typeface="ＭＳ Ｐゴシック" panose="020B0600070205080204" pitchFamily="34" charset="-128"/>
              </a:rPr>
              <a:t> tempo integral (FTEs) </a:t>
            </a:r>
            <a:r>
              <a:rPr lang="en-GB" altLang="en-US" sz="2000" i="1" dirty="0" err="1" smtClean="0">
                <a:ea typeface="ＭＳ Ｐゴシック" panose="020B0600070205080204" pitchFamily="34" charset="-128"/>
              </a:rPr>
              <a:t>estão</a:t>
            </a:r>
            <a:r>
              <a:rPr lang="en-GB" altLang="en-US" sz="2000" i="1" dirty="0" smtClean="0">
                <a:ea typeface="ＭＳ Ｐゴシック" panose="020B0600070205080204" pitchFamily="34" charset="-128"/>
              </a:rPr>
              <a:t> dedicados ao controle de </a:t>
            </a:r>
            <a:r>
              <a:rPr lang="en-GB" altLang="en-US" sz="2000" i="1" dirty="0" err="1" smtClean="0">
                <a:ea typeface="ＭＳ Ｐゴシック" panose="020B0600070205080204" pitchFamily="34" charset="-128"/>
              </a:rPr>
              <a:t>infeção</a:t>
            </a:r>
            <a:r>
              <a:rPr lang="en-GB" altLang="en-US" sz="2000" i="1" dirty="0" smtClean="0">
                <a:ea typeface="ＭＳ Ｐゴシック" panose="020B0600070205080204" pitchFamily="34" charset="-128"/>
              </a:rPr>
              <a:t>? </a:t>
            </a:r>
            <a:endParaRPr lang="en-GB" altLang="en-US" sz="2000" dirty="0" smtClean="0">
              <a:ea typeface="ＭＳ Ｐゴシック" panose="020B0600070205080204" pitchFamily="34" charset="-128"/>
            </a:endParaRPr>
          </a:p>
          <a:p>
            <a:pPr algn="just">
              <a:buFont typeface="Wingdings" pitchFamily="2" charset="2"/>
              <a:buChar char="Ø"/>
            </a:pPr>
            <a:r>
              <a:rPr lang="en-GB" altLang="en-US" sz="2000" i="1" dirty="0" err="1" smtClean="0">
                <a:ea typeface="ＭＳ Ｐゴシック" panose="020B0600070205080204" pitchFamily="34" charset="-128"/>
              </a:rPr>
              <a:t>Quantos</a:t>
            </a:r>
            <a:r>
              <a:rPr lang="en-GB" altLang="en-US" sz="2000" i="1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i="1" dirty="0" err="1" smtClean="0">
                <a:ea typeface="ＭＳ Ｐゴシック" panose="020B0600070205080204" pitchFamily="34" charset="-128"/>
              </a:rPr>
              <a:t>profissionais</a:t>
            </a:r>
            <a:r>
              <a:rPr lang="en-GB" altLang="en-US" sz="2000" i="1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i="1" dirty="0" err="1" smtClean="0">
                <a:ea typeface="ＭＳ Ｐゴシック" panose="020B0600070205080204" pitchFamily="34" charset="-128"/>
              </a:rPr>
              <a:t>em</a:t>
            </a:r>
            <a:r>
              <a:rPr lang="en-GB" altLang="en-US" sz="2000" i="1" dirty="0" smtClean="0">
                <a:ea typeface="ＭＳ Ｐゴシック" panose="020B0600070205080204" pitchFamily="34" charset="-128"/>
              </a:rPr>
              <a:t> tempo integral (FTEs)  </a:t>
            </a:r>
            <a:r>
              <a:rPr lang="en-GB" altLang="en-US" sz="2000" i="1" dirty="0" err="1" smtClean="0">
                <a:ea typeface="ＭＳ Ｐゴシック" panose="020B0600070205080204" pitchFamily="34" charset="-128"/>
              </a:rPr>
              <a:t>estão</a:t>
            </a:r>
            <a:r>
              <a:rPr lang="en-GB" altLang="en-US" sz="2000" i="1" dirty="0" smtClean="0">
                <a:ea typeface="ＭＳ Ｐゴシック" panose="020B0600070205080204" pitchFamily="34" charset="-128"/>
              </a:rPr>
              <a:t> dedicados à gestão de antimicrobianos neste hospital?</a:t>
            </a:r>
            <a:endParaRPr lang="en-GB" altLang="en-US" sz="2000" dirty="0" smtClean="0">
              <a:ea typeface="ＭＳ Ｐゴシック" panose="020B0600070205080204" pitchFamily="34" charset="-128"/>
            </a:endParaRPr>
          </a:p>
          <a:p>
            <a:endParaRPr lang="en-GB" altLang="en-US" sz="2000" dirty="0" smtClean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49848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717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 descr="ECDC-Logo_4c_e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7480" y="123307"/>
            <a:ext cx="660400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5"/>
          <p:cNvSpPr>
            <a:spLocks noChangeArrowheads="1"/>
          </p:cNvSpPr>
          <p:nvPr/>
        </p:nvSpPr>
        <p:spPr bwMode="auto">
          <a:xfrm>
            <a:off x="2382643" y="91556"/>
            <a:ext cx="8043862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292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Inquérito Europeu Prevalência de Saúde Infecções Associadas e Antimicrobial Uso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292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Formar H1. dados hospitalares 1/3</a:t>
            </a:r>
          </a:p>
        </p:txBody>
      </p:sp>
      <p:sp>
        <p:nvSpPr>
          <p:cNvPr id="3076" name="Rectangle 8"/>
          <p:cNvSpPr>
            <a:spLocks noChangeArrowheads="1"/>
          </p:cNvSpPr>
          <p:nvPr/>
        </p:nvSpPr>
        <p:spPr bwMode="auto">
          <a:xfrm>
            <a:off x="1129554" y="756720"/>
            <a:ext cx="4195482" cy="3800784"/>
          </a:xfrm>
          <a:prstGeom prst="rect">
            <a:avLst/>
          </a:prstGeom>
          <a:noFill/>
          <a:ln w="28575">
            <a:solidFill>
              <a:srgbClr val="66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defTabSz="652463" eaLnBrk="0" hangingPunct="0">
              <a:spcBef>
                <a:spcPct val="20000"/>
              </a:spcBef>
              <a:buChar char="•"/>
              <a:tabLst>
                <a:tab pos="1173163" algn="l"/>
                <a:tab pos="2146300" algn="l"/>
                <a:tab pos="3140075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52463" eaLnBrk="0" hangingPunct="0">
              <a:spcBef>
                <a:spcPct val="20000"/>
              </a:spcBef>
              <a:buChar char="–"/>
              <a:tabLst>
                <a:tab pos="1173163" algn="l"/>
                <a:tab pos="2146300" algn="l"/>
                <a:tab pos="3140075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52463" eaLnBrk="0" hangingPunct="0">
              <a:spcBef>
                <a:spcPct val="20000"/>
              </a:spcBef>
              <a:buChar char="•"/>
              <a:tabLst>
                <a:tab pos="1173163" algn="l"/>
                <a:tab pos="2146300" algn="l"/>
                <a:tab pos="3140075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52463" eaLnBrk="0" hangingPunct="0">
              <a:spcBef>
                <a:spcPct val="20000"/>
              </a:spcBef>
              <a:buChar char="–"/>
              <a:tabLst>
                <a:tab pos="1173163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52463" eaLnBrk="0" hangingPunct="0">
              <a:spcBef>
                <a:spcPct val="20000"/>
              </a:spcBef>
              <a:buChar char="»"/>
              <a:tabLst>
                <a:tab pos="1173163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173163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173163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173163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173163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108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Código Hospital:		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108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108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datas de inquérito: De __ / __ / ____ Para:  </a:t>
            </a:r>
            <a:r>
              <a:rPr lang="en-US" altLang="en-US" sz="1108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1108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__ / __ /</a:t>
            </a:r>
            <a:r>
              <a:rPr lang="en-US" altLang="en-US" sz="1108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1108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____</a:t>
            </a:r>
            <a:endParaRPr lang="en-US" altLang="en-US" sz="1108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108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	        </a:t>
            </a:r>
            <a:r>
              <a:rPr lang="en-US" altLang="en-US" sz="1108" i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dd</a:t>
            </a:r>
            <a:r>
              <a:rPr lang="en-US" altLang="en-US" sz="1108" i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/ </a:t>
            </a:r>
            <a:r>
              <a:rPr lang="en-US" altLang="en-US" sz="1108" i="1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mm </a:t>
            </a:r>
            <a:r>
              <a:rPr lang="en-US" altLang="en-US" sz="1108" i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/ </a:t>
            </a:r>
            <a:r>
              <a:rPr lang="en-US" altLang="en-US" sz="1108" i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aaaa</a:t>
            </a:r>
            <a:r>
              <a:rPr lang="en-US" altLang="en-US" sz="1108" i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      </a:t>
            </a:r>
            <a:r>
              <a:rPr lang="en-US" altLang="en-US" sz="1108" i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dd</a:t>
            </a:r>
            <a:r>
              <a:rPr lang="en-US" altLang="en-US" sz="1108" i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/ </a:t>
            </a:r>
            <a:r>
              <a:rPr lang="en-US" altLang="en-US" sz="1108" i="1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mm </a:t>
            </a:r>
            <a:r>
              <a:rPr lang="en-US" altLang="en-US" sz="1108" i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/ </a:t>
            </a:r>
            <a:r>
              <a:rPr lang="en-US" altLang="en-US" sz="1108" i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aaaa</a:t>
            </a:r>
            <a:r>
              <a:rPr lang="en-US" altLang="en-US" sz="1108" i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108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eaLnBrk="1" fontAlgn="base" hangingPunct="1">
              <a:spcBef>
                <a:spcPct val="5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108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T</a:t>
            </a:r>
            <a:r>
              <a:rPr lang="en-US" altLang="en-US" sz="1108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amanho</a:t>
            </a:r>
            <a:r>
              <a:rPr lang="en-US" altLang="en-US" sz="1108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1108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do hospital (número total </a:t>
            </a:r>
            <a:r>
              <a:rPr lang="en-US" altLang="en-US" sz="1108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de camas</a:t>
            </a:r>
            <a:r>
              <a:rPr lang="en-US" altLang="en-US" sz="1108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)</a:t>
            </a:r>
          </a:p>
          <a:p>
            <a:pPr eaLnBrk="1" fontAlgn="base" hangingPunct="1">
              <a:spcBef>
                <a:spcPct val="5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108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Número de camas de cuidados agudos</a:t>
            </a:r>
          </a:p>
          <a:p>
            <a:pPr eaLnBrk="1" fontAlgn="base" hangingPunct="1">
              <a:spcBef>
                <a:spcPct val="5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108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Número de leitos de UTI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108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108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Exclusão de enfermarias para PPS? 	</a:t>
            </a:r>
            <a:r>
              <a:rPr lang="en-US" altLang="en-US" sz="1662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 </a:t>
            </a:r>
            <a:r>
              <a:rPr lang="en-US" altLang="en-US" sz="1108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Não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662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 </a:t>
            </a:r>
            <a:r>
              <a:rPr lang="en-US" altLang="en-US" sz="1108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Sim, por favor especificar quais tipos ala foram excluídos: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108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_______________________________________________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108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eaLnBrk="1" fontAlgn="base" hangingPunct="1">
              <a:spcBef>
                <a:spcPct val="5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108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Número total de leitos em enfermarias incluídas: </a:t>
            </a:r>
          </a:p>
          <a:p>
            <a:pPr eaLnBrk="1" fontAlgn="base" hangingPunct="1">
              <a:spcBef>
                <a:spcPct val="5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108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Número total de pacientes incluídos no PPS: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108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tipo de Hospital 	</a:t>
            </a:r>
            <a:r>
              <a:rPr lang="en-US" altLang="en-US" sz="1662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 </a:t>
            </a:r>
            <a:r>
              <a:rPr lang="en-US" altLang="en-US" sz="1108" dirty="0" err="1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P</a:t>
            </a:r>
            <a:r>
              <a:rPr lang="en-US" altLang="en-US" sz="1108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rimário</a:t>
            </a:r>
            <a:r>
              <a:rPr lang="en-US" altLang="en-US" sz="1108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	</a:t>
            </a:r>
            <a:r>
              <a:rPr lang="en-US" altLang="en-US" sz="1662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 </a:t>
            </a:r>
            <a:r>
              <a:rPr lang="en-US" altLang="en-US" sz="1108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Secundário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108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	</a:t>
            </a:r>
            <a:r>
              <a:rPr lang="en-US" altLang="en-US" sz="1662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 </a:t>
            </a:r>
            <a:r>
              <a:rPr lang="en-US" altLang="en-US" sz="1108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Terciário	</a:t>
            </a:r>
            <a:r>
              <a:rPr lang="en-US" altLang="en-US" sz="1662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 </a:t>
            </a:r>
            <a:r>
              <a:rPr lang="en-US" altLang="en-US" sz="1108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Especializado</a:t>
            </a:r>
            <a:r>
              <a:rPr lang="en-US" altLang="en-US" sz="1108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, </a:t>
            </a:r>
            <a:r>
              <a:rPr lang="en-US" altLang="en-US" sz="1108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especificar</a:t>
            </a:r>
            <a:r>
              <a:rPr lang="en-US" altLang="en-US" sz="1108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 </a:t>
            </a:r>
            <a:r>
              <a:rPr lang="en-US" altLang="en-US" sz="1108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tipo</a:t>
            </a:r>
            <a:r>
              <a:rPr lang="en-US" altLang="en-US" sz="1108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de </a:t>
            </a:r>
            <a:r>
              <a:rPr lang="en-US" altLang="en-US" sz="1108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especialização</a:t>
            </a:r>
            <a:r>
              <a:rPr lang="en-US" altLang="en-US" sz="1108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: </a:t>
            </a:r>
            <a:r>
              <a:rPr lang="en-US" altLang="en-US" sz="1108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______________________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108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1108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Hospital: </a:t>
            </a:r>
            <a:r>
              <a:rPr lang="en-US" altLang="en-US" sz="1662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 </a:t>
            </a:r>
            <a:r>
              <a:rPr lang="en-US" altLang="en-US" sz="1108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Privado  </a:t>
            </a:r>
            <a:r>
              <a:rPr lang="en-US" altLang="en-US" sz="1662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 </a:t>
            </a:r>
            <a:r>
              <a:rPr lang="en-US" altLang="en-US" sz="1108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Público</a:t>
            </a:r>
          </a:p>
        </p:txBody>
      </p:sp>
      <p:sp>
        <p:nvSpPr>
          <p:cNvPr id="3077" name="Rectangle 9"/>
          <p:cNvSpPr>
            <a:spLocks noChangeArrowheads="1"/>
          </p:cNvSpPr>
          <p:nvPr/>
        </p:nvSpPr>
        <p:spPr bwMode="auto">
          <a:xfrm>
            <a:off x="2781105" y="821807"/>
            <a:ext cx="666750" cy="200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GB" altLang="en-US" sz="1662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grpSp>
        <p:nvGrpSpPr>
          <p:cNvPr id="8198" name="Group 390"/>
          <p:cNvGrpSpPr>
            <a:grpSpLocks/>
          </p:cNvGrpSpPr>
          <p:nvPr/>
        </p:nvGrpSpPr>
        <p:grpSpPr bwMode="auto">
          <a:xfrm>
            <a:off x="4111431" y="1644131"/>
            <a:ext cx="665163" cy="565150"/>
            <a:chOff x="1714" y="1116"/>
            <a:chExt cx="454" cy="386"/>
          </a:xfrm>
        </p:grpSpPr>
        <p:sp>
          <p:nvSpPr>
            <p:cNvPr id="3156" name="Rectangle 12"/>
            <p:cNvSpPr>
              <a:spLocks noChangeArrowheads="1"/>
            </p:cNvSpPr>
            <p:nvPr/>
          </p:nvSpPr>
          <p:spPr bwMode="auto">
            <a:xfrm>
              <a:off x="1714" y="1116"/>
              <a:ext cx="454" cy="11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endParaRPr lang="en-GB" altLang="en-US" sz="1662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3157" name="Rectangle 13"/>
            <p:cNvSpPr>
              <a:spLocks noChangeArrowheads="1"/>
            </p:cNvSpPr>
            <p:nvPr/>
          </p:nvSpPr>
          <p:spPr bwMode="auto">
            <a:xfrm>
              <a:off x="1714" y="1252"/>
              <a:ext cx="454" cy="11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endParaRPr lang="en-GB" altLang="en-US" sz="1662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3158" name="Rectangle 14"/>
            <p:cNvSpPr>
              <a:spLocks noChangeArrowheads="1"/>
            </p:cNvSpPr>
            <p:nvPr/>
          </p:nvSpPr>
          <p:spPr bwMode="auto">
            <a:xfrm>
              <a:off x="1714" y="1389"/>
              <a:ext cx="454" cy="11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endParaRPr lang="en-GB" altLang="en-US" sz="1662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</p:grpSp>
      <p:sp>
        <p:nvSpPr>
          <p:cNvPr id="3079" name="Rectangle 80"/>
          <p:cNvSpPr>
            <a:spLocks noChangeArrowheads="1"/>
          </p:cNvSpPr>
          <p:nvPr/>
        </p:nvSpPr>
        <p:spPr bwMode="auto">
          <a:xfrm>
            <a:off x="4509893" y="3182420"/>
            <a:ext cx="665162" cy="1666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GB" altLang="en-US" sz="1662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3080" name="Rectangle 81"/>
          <p:cNvSpPr>
            <a:spLocks noChangeArrowheads="1"/>
          </p:cNvSpPr>
          <p:nvPr/>
        </p:nvSpPr>
        <p:spPr bwMode="auto">
          <a:xfrm>
            <a:off x="4509893" y="3382444"/>
            <a:ext cx="665162" cy="165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GB" altLang="en-US" sz="1662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graphicFrame>
        <p:nvGraphicFramePr>
          <p:cNvPr id="4155" name="Group 59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1812913740"/>
              </p:ext>
            </p:extLst>
          </p:nvPr>
        </p:nvGraphicFramePr>
        <p:xfrm>
          <a:off x="5776720" y="580507"/>
          <a:ext cx="4980929" cy="4657668"/>
        </p:xfrm>
        <a:graphic>
          <a:graphicData uri="http://schemas.openxmlformats.org/drawingml/2006/table">
            <a:tbl>
              <a:tblPr/>
              <a:tblGrid>
                <a:gridCol w="30678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41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85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04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9897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3228" marR="33228" marT="33222" marB="33222" anchor="b" horzOverflow="overflow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Número</a:t>
                      </a: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Ano </a:t>
                      </a:r>
                    </a:p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dados</a:t>
                      </a: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Inc./ total (1)</a:t>
                      </a: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5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Número de </a:t>
                      </a:r>
                      <a:r>
                        <a:rPr kumimoji="0" lang="en-US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admissões</a:t>
                      </a: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/ </a:t>
                      </a:r>
                      <a:r>
                        <a:rPr kumimoji="0" lang="en-US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altas</a:t>
                      </a: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por</a:t>
                      </a: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ano</a:t>
                      </a:r>
                    </a:p>
                  </a:txBody>
                  <a:tcPr marL="33228" marR="33228" marT="33222" marB="33222" anchor="b" horzOverflow="overflow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Inc</a:t>
                      </a: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Tot     con</a:t>
                      </a:r>
                    </a:p>
                  </a:txBody>
                  <a:tcPr marL="33228" marR="33228" marT="33222" marB="332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538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Número de </a:t>
                      </a:r>
                      <a:r>
                        <a:rPr kumimoji="0" lang="en-US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dias</a:t>
                      </a: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de </a:t>
                      </a:r>
                      <a:r>
                        <a:rPr kumimoji="0" lang="en-US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internamento</a:t>
                      </a:r>
                      <a:endParaRPr kumimoji="0" lang="en-US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3228" marR="33228" marT="33222" marB="33222" anchor="b" horzOverflow="overflow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158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Consumo</a:t>
                      </a: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de SABA </a:t>
                      </a:r>
                      <a:r>
                        <a:rPr kumimoji="0" lang="en-US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em</a:t>
                      </a: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litros</a:t>
                      </a: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/ ano</a:t>
                      </a:r>
                    </a:p>
                  </a:txBody>
                  <a:tcPr marL="33228" marR="33228" marT="33222" marB="33222" anchor="b" horzOverflow="overflow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Inc</a:t>
                      </a: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Tot</a:t>
                      </a: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1064"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Número</a:t>
                      </a: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de </a:t>
                      </a:r>
                      <a:r>
                        <a:rPr kumimoji="0" lang="en-US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observações</a:t>
                      </a: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(</a:t>
                      </a:r>
                      <a:r>
                        <a:rPr kumimoji="0" lang="en-US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oportunidades</a:t>
                      </a: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) de </a:t>
                      </a:r>
                      <a:r>
                        <a:rPr kumimoji="0" lang="en-US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higienização</a:t>
                      </a: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das mãos / ano</a:t>
                      </a:r>
                    </a:p>
                  </a:txBody>
                  <a:tcPr marL="33228" marR="33228" marT="33222" marB="33222" anchor="b" horzOverflow="overflow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Inc</a:t>
                      </a: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Tot</a:t>
                      </a: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3487"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Número</a:t>
                      </a: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de </a:t>
                      </a:r>
                      <a:r>
                        <a:rPr kumimoji="0" lang="en-US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hemoculturas</a:t>
                      </a: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por</a:t>
                      </a: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/ ano</a:t>
                      </a:r>
                    </a:p>
                  </a:txBody>
                  <a:tcPr marL="33228" marR="33228" marT="33222" marB="33222" anchor="b" horzOverflow="overflow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Inc</a:t>
                      </a: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Tot</a:t>
                      </a: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2729"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Número de exames de fezes para CDI / ano</a:t>
                      </a:r>
                    </a:p>
                  </a:txBody>
                  <a:tcPr marL="33228" marR="33228" marT="33222" marB="33222" anchor="b" horzOverflow="overflow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Inc</a:t>
                      </a: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Tot</a:t>
                      </a: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989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Número de FTE enfermeiros de controle de infecção</a:t>
                      </a:r>
                    </a:p>
                  </a:txBody>
                  <a:tcPr marL="33228" marR="33228" marT="33222" marB="33222" anchor="b" horzOverflow="overflow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Inc</a:t>
                      </a: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Tot</a:t>
                      </a:r>
                    </a:p>
                  </a:txBody>
                  <a:tcPr marL="33228" marR="33228" marT="33222" marB="332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740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Número de FTE médicos de controle de infecção</a:t>
                      </a:r>
                    </a:p>
                  </a:txBody>
                  <a:tcPr marL="33228" marR="33228" marT="33222" marB="33222" anchor="b" horzOverflow="overflow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1/2</a:t>
                      </a: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5538"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Número de FTE gestão de antimicrobianos</a:t>
                      </a:r>
                    </a:p>
                  </a:txBody>
                  <a:tcPr marL="33228" marR="33228" marT="33222" marB="33222" anchor="b" horzOverflow="overflow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6001" marB="360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6001" marB="360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5538"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Número de FTE enfermeiros</a:t>
                      </a:r>
                    </a:p>
                  </a:txBody>
                  <a:tcPr marL="33228" marR="33228" marT="33222" marB="33222" anchor="b" horzOverflow="overflow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Inc</a:t>
                      </a: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Tot</a:t>
                      </a:r>
                    </a:p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3228" marR="33228" marT="33222" marB="332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5538"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Número de auxiliares de enfermagem FTE</a:t>
                      </a:r>
                    </a:p>
                  </a:txBody>
                  <a:tcPr marL="33228" marR="33228" marT="33222" marB="33222" anchor="b" horzOverflow="overflow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6001" marB="360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6001" marB="360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5538"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Número de FTE enfermeiros na UTI</a:t>
                      </a:r>
                    </a:p>
                  </a:txBody>
                  <a:tcPr marL="33228" marR="33228" marT="33222" marB="33222" anchor="b" horzOverflow="overflow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6001" marB="360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6001" marB="360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69897"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Número de auxiliares de enfermagem FTE em UTI</a:t>
                      </a:r>
                    </a:p>
                  </a:txBody>
                  <a:tcPr marL="33228" marR="33228" marT="33222" marB="33222" anchor="b" horzOverflow="overflow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6001" marB="360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6001" marB="360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67406"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Número</a:t>
                      </a: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de quartos de isolamento de via </a:t>
                      </a:r>
                      <a:r>
                        <a:rPr kumimoji="0" lang="en-US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aérea</a:t>
                      </a:r>
                      <a:endParaRPr kumimoji="0" lang="en-US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3228" marR="33228" marT="33222" marB="33222" anchor="b" horzOverflow="overflow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3228" marR="33228" marT="33222" marB="332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3151" name="Rectangle 326"/>
          <p:cNvSpPr>
            <a:spLocks noChangeArrowheads="1"/>
          </p:cNvSpPr>
          <p:nvPr/>
        </p:nvSpPr>
        <p:spPr bwMode="auto">
          <a:xfrm>
            <a:off x="1129553" y="5874819"/>
            <a:ext cx="9362041" cy="404812"/>
          </a:xfrm>
          <a:prstGeom prst="rect">
            <a:avLst/>
          </a:prstGeom>
          <a:noFill/>
          <a:ln w="28575">
            <a:solidFill>
              <a:srgbClr val="66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015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PPS Protocolo: 	</a:t>
            </a:r>
            <a:r>
              <a:rPr lang="en-US" altLang="en-US" sz="1015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 </a:t>
            </a:r>
            <a:r>
              <a:rPr lang="en-US" altLang="en-US" sz="1015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Padrão </a:t>
            </a:r>
            <a:r>
              <a:rPr lang="en-US" altLang="en-US" sz="1015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 </a:t>
            </a:r>
            <a:r>
              <a:rPr lang="en-US" altLang="en-US" sz="1015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Light</a:t>
            </a:r>
            <a:endParaRPr lang="en-US" altLang="en-US" sz="1015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015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É a parte do hospital de uma amostra representativa nacional de hospitais? 	</a:t>
            </a:r>
            <a:r>
              <a:rPr lang="en-US" altLang="en-US" sz="1015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 </a:t>
            </a:r>
            <a:r>
              <a:rPr lang="en-US" altLang="en-US" sz="1015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Não	 </a:t>
            </a:r>
            <a:r>
              <a:rPr lang="en-US" altLang="en-US" sz="1015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 </a:t>
            </a:r>
            <a:r>
              <a:rPr lang="en-US" altLang="en-US" sz="1015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sim	 </a:t>
            </a:r>
            <a:r>
              <a:rPr lang="en-US" altLang="en-US" sz="1015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 </a:t>
            </a:r>
            <a:r>
              <a:rPr lang="en-US" altLang="en-US" sz="1015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Desconhecido</a:t>
            </a:r>
          </a:p>
        </p:txBody>
      </p:sp>
      <p:sp>
        <p:nvSpPr>
          <p:cNvPr id="3152" name="Rectangle 389"/>
          <p:cNvSpPr>
            <a:spLocks noChangeArrowheads="1"/>
          </p:cNvSpPr>
          <p:nvPr/>
        </p:nvSpPr>
        <p:spPr bwMode="auto">
          <a:xfrm>
            <a:off x="5733826" y="5358087"/>
            <a:ext cx="5099125" cy="376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(1) Os dados foram coletados por</a:t>
            </a:r>
            <a:r>
              <a:rPr lang="en-US" altLang="en-US" sz="923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923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única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923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enfermaria</a:t>
            </a:r>
            <a:r>
              <a:rPr lang="en-US" altLang="en-US" sz="923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incluídas (</a:t>
            </a:r>
            <a:r>
              <a:rPr lang="en-US" altLang="en-US" sz="923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Inc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, = Recomendado) ou para o hospital </a:t>
            </a:r>
            <a:r>
              <a:rPr lang="en-US" altLang="en-US" sz="923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total; 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Se todas as alas foram incluídos no PPS (</a:t>
            </a:r>
            <a:r>
              <a:rPr lang="en-US" altLang="en-US" sz="923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Inc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= Tot), marque "</a:t>
            </a:r>
            <a:r>
              <a:rPr lang="en-US" altLang="en-US" sz="923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Inc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"</a:t>
            </a:r>
          </a:p>
        </p:txBody>
      </p:sp>
      <p:sp>
        <p:nvSpPr>
          <p:cNvPr id="3153" name="Rectangle 82"/>
          <p:cNvSpPr>
            <a:spLocks noChangeArrowheads="1"/>
          </p:cNvSpPr>
          <p:nvPr/>
        </p:nvSpPr>
        <p:spPr bwMode="auto">
          <a:xfrm>
            <a:off x="1129553" y="4611169"/>
            <a:ext cx="4195483" cy="1185862"/>
          </a:xfrm>
          <a:prstGeom prst="rect">
            <a:avLst/>
          </a:prstGeom>
          <a:noFill/>
          <a:ln w="28575">
            <a:solidFill>
              <a:srgbClr val="66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defTabSz="652463" eaLnBrk="0" hangingPunct="0">
              <a:spcBef>
                <a:spcPct val="20000"/>
              </a:spcBef>
              <a:buChar char="•"/>
              <a:tabLst>
                <a:tab pos="1252538" algn="l"/>
                <a:tab pos="2146300" algn="l"/>
                <a:tab pos="3140075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52463" eaLnBrk="0" hangingPunct="0">
              <a:spcBef>
                <a:spcPct val="20000"/>
              </a:spcBef>
              <a:buChar char="–"/>
              <a:tabLst>
                <a:tab pos="1252538" algn="l"/>
                <a:tab pos="2146300" algn="l"/>
                <a:tab pos="3140075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52463" eaLnBrk="0" hangingPunct="0">
              <a:spcBef>
                <a:spcPct val="20000"/>
              </a:spcBef>
              <a:buChar char="•"/>
              <a:tabLst>
                <a:tab pos="1252538" algn="l"/>
                <a:tab pos="2146300" algn="l"/>
                <a:tab pos="3140075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52463" eaLnBrk="0" hangingPunct="0">
              <a:spcBef>
                <a:spcPct val="20000"/>
              </a:spcBef>
              <a:buChar char="–"/>
              <a:tabLst>
                <a:tab pos="1252538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52463" eaLnBrk="0" hangingPunct="0">
              <a:spcBef>
                <a:spcPct val="20000"/>
              </a:spcBef>
              <a:buChar char="»"/>
              <a:tabLst>
                <a:tab pos="1252538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252538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252538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252538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252538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015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Hospital faz parte </a:t>
            </a:r>
            <a:r>
              <a:rPr lang="en-US" altLang="en-US" sz="1015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de um </a:t>
            </a:r>
            <a:r>
              <a:rPr lang="en-US" altLang="en-US" sz="1015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grupo </a:t>
            </a:r>
            <a:r>
              <a:rPr lang="en-US" altLang="en-US" sz="1015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hospitalar</a:t>
            </a:r>
            <a:r>
              <a:rPr lang="en-US" altLang="en-US" sz="1015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1015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administrativo</a:t>
            </a:r>
            <a:r>
              <a:rPr lang="en-US" altLang="en-US" sz="1015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(</a:t>
            </a:r>
            <a:r>
              <a:rPr lang="en-US" altLang="en-US" sz="1015" b="1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CH</a:t>
            </a:r>
            <a:r>
              <a:rPr lang="en-US" altLang="en-US" sz="1015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):   </a:t>
            </a:r>
            <a:endParaRPr lang="en-US" altLang="en-US" sz="1015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015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 Não</a:t>
            </a:r>
            <a:r>
              <a:rPr lang="en-US" altLang="en-US" sz="1015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     </a:t>
            </a:r>
            <a:r>
              <a:rPr lang="en-US" altLang="en-US" sz="1015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 </a:t>
            </a:r>
            <a:r>
              <a:rPr lang="en-US" altLang="en-US" sz="1015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sim  </a:t>
            </a:r>
            <a:r>
              <a:rPr lang="en-US" altLang="en-US" sz="1015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 </a:t>
            </a:r>
            <a:r>
              <a:rPr lang="en-US" altLang="en-US" sz="1015" i="1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se sim:</a:t>
            </a:r>
            <a:endParaRPr lang="en-US" altLang="en-US" sz="1015" i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015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Dados aplica-se: </a:t>
            </a:r>
            <a:r>
              <a:rPr lang="en-US" altLang="en-US" sz="1015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 local Hospital</a:t>
            </a:r>
            <a:r>
              <a:rPr lang="en-US" altLang="en-US" sz="1015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só     </a:t>
            </a:r>
            <a:r>
              <a:rPr lang="en-US" altLang="en-US" sz="1015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 Todos os hospitais na AHG</a:t>
            </a:r>
            <a:endParaRPr lang="en-US" altLang="en-US" sz="1015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015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Código</a:t>
            </a:r>
            <a:r>
              <a:rPr lang="en-US" altLang="en-US" sz="1015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 </a:t>
            </a:r>
            <a:r>
              <a:rPr lang="en-US" altLang="en-US" sz="1015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CH:                         </a:t>
            </a:r>
            <a:r>
              <a:rPr lang="en-US" altLang="en-US" sz="1015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Tipo</a:t>
            </a:r>
            <a:r>
              <a:rPr lang="en-US" altLang="en-US" sz="1015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CH: Prim,  </a:t>
            </a:r>
            <a:r>
              <a:rPr lang="en-US" altLang="en-US" sz="1015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Sec  </a:t>
            </a:r>
            <a:r>
              <a:rPr lang="en-US" altLang="en-US" sz="1015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T</a:t>
            </a:r>
            <a:r>
              <a:rPr lang="en-US" altLang="en-US" sz="1015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erc</a:t>
            </a:r>
            <a:r>
              <a:rPr lang="en-US" altLang="en-US" sz="1015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 </a:t>
            </a:r>
            <a:r>
              <a:rPr lang="en-US" altLang="en-US" sz="1015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especializado</a:t>
            </a:r>
            <a:endParaRPr lang="en-US" altLang="en-US" sz="1015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015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N de camas  </a:t>
            </a:r>
            <a:r>
              <a:rPr lang="en-US" altLang="en-US" sz="1015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CH:                      Total </a:t>
            </a:r>
            <a:r>
              <a:rPr lang="en-US" altLang="en-US" sz="1015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de camas de </a:t>
            </a:r>
            <a:r>
              <a:rPr lang="en-US" altLang="en-US" sz="1015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CI</a:t>
            </a:r>
            <a:endParaRPr lang="en-US" altLang="en-US" sz="1015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3154" name="Rectangle 80"/>
          <p:cNvSpPr>
            <a:spLocks noChangeArrowheads="1"/>
          </p:cNvSpPr>
          <p:nvPr/>
        </p:nvSpPr>
        <p:spPr bwMode="auto">
          <a:xfrm>
            <a:off x="2251098" y="5557716"/>
            <a:ext cx="665163" cy="1476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GB" altLang="en-US" sz="1662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3155" name="Rectangle 80"/>
          <p:cNvSpPr>
            <a:spLocks noChangeArrowheads="1"/>
          </p:cNvSpPr>
          <p:nvPr/>
        </p:nvSpPr>
        <p:spPr bwMode="auto">
          <a:xfrm>
            <a:off x="4444012" y="5541444"/>
            <a:ext cx="665163" cy="1333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GB" altLang="en-US" sz="1662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18" name="Rectangle 80"/>
          <p:cNvSpPr>
            <a:spLocks noChangeArrowheads="1"/>
          </p:cNvSpPr>
          <p:nvPr/>
        </p:nvSpPr>
        <p:spPr bwMode="auto">
          <a:xfrm>
            <a:off x="2116737" y="5327131"/>
            <a:ext cx="665162" cy="1476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GB" altLang="en-US" sz="1662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8277" name="Rectangle 1"/>
          <p:cNvSpPr>
            <a:spLocks noChangeArrowheads="1"/>
          </p:cNvSpPr>
          <p:nvPr/>
        </p:nvSpPr>
        <p:spPr bwMode="auto">
          <a:xfrm>
            <a:off x="4636893" y="3917432"/>
            <a:ext cx="5167312" cy="183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Aft>
                <a:spcPct val="25000"/>
              </a:spcAft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Aft>
                <a:spcPct val="25000"/>
              </a:spcAft>
              <a:buChar char="–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GB" altLang="en-US" sz="1400">
              <a:solidFill>
                <a:srgbClr val="0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658961" y="2939806"/>
            <a:ext cx="5401783" cy="861774"/>
          </a:xfrm>
          <a:prstGeom prst="rect">
            <a:avLst/>
          </a:pr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just" fontAlgn="b"/>
            <a:r>
              <a:rPr lang="en-US" sz="1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Número de FTE enfermeiros de controle de infecção?</a:t>
            </a:r>
          </a:p>
          <a:p>
            <a:pPr algn="just" fontAlgn="b"/>
            <a:endParaRPr lang="en-US" sz="10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fontAlgn="b"/>
            <a:r>
              <a:rPr lang="en-US" sz="1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Número </a:t>
            </a:r>
            <a:r>
              <a:rPr lang="en-US" sz="1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controle de infecção FTE </a:t>
            </a:r>
            <a:r>
              <a:rPr lang="en-US" sz="1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médicos	</a:t>
            </a:r>
            <a:r>
              <a:rPr lang="nl-NL" sz="1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1/2</a:t>
            </a:r>
          </a:p>
          <a:p>
            <a:pPr algn="just" fontAlgn="b"/>
            <a:endParaRPr lang="en-GB" sz="1000" b="1" dirty="0">
              <a:latin typeface="Arial" panose="020B0604020202020204" pitchFamily="34" charset="0"/>
            </a:endParaRPr>
          </a:p>
          <a:p>
            <a:pPr algn="just" fontAlgn="b"/>
            <a:r>
              <a:rPr lang="en-US" sz="1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Número de FTE </a:t>
            </a:r>
            <a:r>
              <a:rPr lang="en-US" sz="1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 stewardship AM	</a:t>
            </a:r>
            <a:r>
              <a:rPr lang="nl-NL" sz="1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en-GB" sz="1000" b="1" dirty="0"/>
          </a:p>
        </p:txBody>
      </p:sp>
    </p:spTree>
    <p:extLst>
      <p:ext uri="{BB962C8B-B14F-4D97-AF65-F5344CB8AC3E}">
        <p14:creationId xmlns:p14="http://schemas.microsoft.com/office/powerpoint/2010/main" val="2238753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81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307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" dur="indefinite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07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307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6" dur="indefinite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81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307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2" dur="indefinite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08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" dur="indefinite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7" dur="indefinite"/>
                                        <p:tgtEl>
                                          <p:spTgt spid="415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8" dur="indefinite"/>
                                        <p:tgtEl>
                                          <p:spTgt spid="4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315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1" dur="indefinite"/>
                                        <p:tgtEl>
                                          <p:spTgt spid="3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3" dur="indefinite"/>
                                        <p:tgtEl>
                                          <p:spTgt spid="315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4" dur="indefinite"/>
                                        <p:tgtEl>
                                          <p:spTgt spid="3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315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7" dur="indefinite"/>
                                        <p:tgtEl>
                                          <p:spTgt spid="3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9" dur="indefinite"/>
                                        <p:tgtEl>
                                          <p:spTgt spid="31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0" dur="indefinite"/>
                                        <p:tgtEl>
                                          <p:spTgt spid="3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315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3" dur="indefinite"/>
                                        <p:tgtEl>
                                          <p:spTgt spid="3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5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6" dur="indefinite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mph" presetSubtype="0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7"/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827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9" dur="indefinite"/>
                                        <p:tgtEl>
                                          <p:spTgt spid="8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  <p:bldP spid="3076" grpId="0" animBg="1"/>
      <p:bldP spid="3077" grpId="0" animBg="1"/>
      <p:bldP spid="3079" grpId="0" animBg="1"/>
      <p:bldP spid="3080" grpId="0" animBg="1"/>
      <p:bldP spid="3151" grpId="0" animBg="1"/>
      <p:bldP spid="3152" grpId="0"/>
      <p:bldP spid="3153" grpId="0" animBg="1"/>
      <p:bldP spid="3154" grpId="0" animBg="1"/>
      <p:bldP spid="3155" grpId="0" animBg="1"/>
      <p:bldP spid="18" grpId="0" animBg="1"/>
      <p:bldP spid="8277" grpId="0"/>
      <p:bldP spid="2" grpId="0" animBg="1"/>
      <p:bldP spid="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err="1">
                <a:ea typeface="ＭＳ Ｐゴシック" panose="020B0600070205080204" pitchFamily="34" charset="-128"/>
              </a:rPr>
              <a:t>Indicadores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>
                <a:ea typeface="ＭＳ Ｐゴシック" panose="020B0600070205080204" pitchFamily="34" charset="-128"/>
              </a:rPr>
              <a:t>estrutura</a:t>
            </a:r>
            <a:r>
              <a:rPr lang="en-GB" altLang="en-US" dirty="0">
                <a:ea typeface="ＭＳ Ｐゴシック" panose="020B0600070205080204" pitchFamily="34" charset="-128"/>
              </a:rPr>
              <a:t> e </a:t>
            </a:r>
            <a:r>
              <a:rPr lang="en-GB" altLang="en-US" dirty="0" err="1">
                <a:ea typeface="ＭＳ Ｐゴシック" panose="020B0600070205080204" pitchFamily="34" charset="-128"/>
              </a:rPr>
              <a:t>processo</a:t>
            </a:r>
            <a:r>
              <a:rPr lang="en-GB" altLang="en-US" dirty="0">
                <a:ea typeface="ＭＳ Ｐゴシック" panose="020B0600070205080204" pitchFamily="34" charset="-128"/>
              </a:rPr>
              <a:t> - 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Caso2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altLang="en-US" sz="2000" dirty="0" smtClean="0">
                <a:ea typeface="ＭＳ Ｐゴシック" panose="020B0600070205080204" pitchFamily="34" charset="-128"/>
              </a:rPr>
              <a:t>Um hospital de cuidados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agudos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com 450 camas estabeleceu um programa de controle de infecção</a:t>
            </a:r>
          </a:p>
          <a:p>
            <a:r>
              <a:rPr lang="en-GB" altLang="en-US" sz="2000" dirty="0" smtClean="0">
                <a:ea typeface="ＭＳ Ｐゴシック" panose="020B0600070205080204" pitchFamily="34" charset="-128"/>
              </a:rPr>
              <a:t>O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programa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inclui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:</a:t>
            </a:r>
          </a:p>
          <a:p>
            <a:pPr lvl="1"/>
            <a:r>
              <a:rPr lang="en-GB" altLang="en-US" sz="2000" dirty="0" err="1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vigilância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das </a:t>
            </a:r>
            <a:r>
              <a:rPr lang="en-GB" altLang="en-US" sz="2000" dirty="0" err="1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infeções</a:t>
            </a:r>
            <a:r>
              <a:rPr lang="en-GB" altLang="en-US" sz="2000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associadas</a:t>
            </a:r>
            <a:r>
              <a:rPr lang="en-GB" altLang="en-US" sz="2000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 a </a:t>
            </a:r>
            <a:r>
              <a:rPr lang="en-GB" altLang="en-US" sz="2000" dirty="0" err="1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cateteres</a:t>
            </a:r>
            <a:r>
              <a:rPr lang="en-GB" altLang="en-US" sz="2000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centrais</a:t>
            </a:r>
            <a:r>
              <a:rPr lang="en-GB" altLang="en-US" sz="2000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 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e </a:t>
            </a:r>
            <a:r>
              <a:rPr lang="en-GB" altLang="en-US" sz="2000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pneumonia associada à </a:t>
            </a:r>
            <a:r>
              <a:rPr lang="en-GB" altLang="en-US" sz="2000" dirty="0" err="1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ventilação</a:t>
            </a:r>
            <a:r>
              <a:rPr lang="en-GB" altLang="en-US" sz="2000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na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UCI e </a:t>
            </a:r>
          </a:p>
          <a:p>
            <a:pPr lvl="1"/>
            <a:r>
              <a:rPr lang="en-GB" altLang="en-US" sz="2000" dirty="0" smtClean="0">
                <a:ea typeface="ＭＳ Ｐゴシック" panose="020B0600070205080204" pitchFamily="34" charset="-128"/>
              </a:rPr>
              <a:t>vigilância da </a:t>
            </a:r>
            <a:r>
              <a:rPr lang="en-GB" altLang="en-US" sz="2000" dirty="0" err="1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infeções</a:t>
            </a:r>
            <a:r>
              <a:rPr lang="en-GB" altLang="en-US" sz="2000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 de local cirúrgico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. </a:t>
            </a:r>
          </a:p>
          <a:p>
            <a:r>
              <a:rPr lang="en-GB" altLang="en-US" sz="2000" dirty="0" err="1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Orientações</a:t>
            </a:r>
            <a:r>
              <a:rPr lang="en-GB" altLang="en-US" sz="2000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 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para a prevenção de CLABSI e PAV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na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UCI foram introduzidos recentemente. Todos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os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profissionais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recém-chegados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recebem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formação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de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meio-dia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e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existem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checklists 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para a aplicação das orientações.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Os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resultados</a:t>
            </a:r>
            <a:r>
              <a:rPr lang="en-GB" altLang="en-US" sz="2000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 da vigilância são publicados mensalmente 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no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quadro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do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serviço</a:t>
            </a:r>
            <a:r>
              <a:rPr lang="en-GB" altLang="en-US" sz="2000" dirty="0">
                <a:ea typeface="ＭＳ Ｐゴシック" panose="020B0600070205080204" pitchFamily="34" charset="-128"/>
              </a:rPr>
              <a:t>.</a:t>
            </a:r>
            <a:endParaRPr lang="en-GB" altLang="en-US" sz="2000" dirty="0" smtClean="0">
              <a:ea typeface="ＭＳ Ｐゴシック" panose="020B0600070205080204" pitchFamily="34" charset="-128"/>
            </a:endParaRPr>
          </a:p>
          <a:p>
            <a:r>
              <a:rPr lang="en-GB" altLang="en-US" sz="2000" dirty="0" smtClean="0">
                <a:ea typeface="ＭＳ Ｐゴシック" panose="020B0600070205080204" pitchFamily="34" charset="-128"/>
              </a:rPr>
              <a:t>No bloco cirúrgico, </a:t>
            </a:r>
            <a:r>
              <a:rPr lang="en-GB" altLang="en-US" sz="2000" dirty="0" err="1">
                <a:ea typeface="ＭＳ Ｐゴシック" panose="020B0600070205080204" pitchFamily="34" charset="-128"/>
              </a:rPr>
              <a:t>está</a:t>
            </a:r>
            <a:r>
              <a:rPr lang="en-GB" altLang="en-US" sz="2000" dirty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disponível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, para </a:t>
            </a:r>
            <a:r>
              <a:rPr lang="en-GB" altLang="en-US" sz="2000" dirty="0" err="1">
                <a:ea typeface="ＭＳ Ｐゴシック" panose="020B0600070205080204" pitchFamily="34" charset="-128"/>
              </a:rPr>
              <a:t>todos</a:t>
            </a:r>
            <a:r>
              <a:rPr lang="en-GB" altLang="en-US" sz="2000" dirty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>
                <a:ea typeface="ＭＳ Ｐゴシック" panose="020B0600070205080204" pitchFamily="34" charset="-128"/>
              </a:rPr>
              <a:t>os</a:t>
            </a:r>
            <a:r>
              <a:rPr lang="en-GB" altLang="en-US" sz="2000" dirty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cirurgiões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, um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impresso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com </a:t>
            </a:r>
            <a:r>
              <a:rPr lang="en-GB" altLang="en-US" sz="2000" dirty="0" err="1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diretrizes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para a profilaxia com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antibióticos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no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peri-operatório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.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Os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resultados</a:t>
            </a:r>
            <a:r>
              <a:rPr lang="en-GB" altLang="en-US" sz="2000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 da vigilância são apresentados 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em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reuniões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trimestrais</a:t>
            </a:r>
            <a:r>
              <a:rPr lang="en-GB" altLang="en-US" sz="2000" dirty="0">
                <a:ea typeface="ＭＳ Ｐゴシック" panose="020B0600070205080204" pitchFamily="34" charset="-128"/>
              </a:rPr>
              <a:t>.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</a:t>
            </a:r>
            <a:endParaRPr lang="en-GB" altLang="en-US" sz="2000" dirty="0">
              <a:ea typeface="ＭＳ Ｐゴシック" panose="020B0600070205080204" pitchFamily="34" charset="-128"/>
            </a:endParaRPr>
          </a:p>
          <a:p>
            <a:endParaRPr lang="en-GB" altLang="en-US" sz="2000" dirty="0" smtClean="0">
              <a:ea typeface="ＭＳ Ｐゴシック" panose="020B0600070205080204" pitchFamily="34" charset="-128"/>
            </a:endParaRPr>
          </a:p>
          <a:p>
            <a:r>
              <a:rPr lang="en-GB" altLang="en-US" sz="2000" dirty="0" smtClean="0">
                <a:ea typeface="ＭＳ Ｐゴシック" panose="020B0600070205080204" pitchFamily="34" charset="-128"/>
              </a:rPr>
              <a:t>Q: </a:t>
            </a:r>
            <a:r>
              <a:rPr lang="en-GB" altLang="en-US" sz="2000" i="1" dirty="0" smtClean="0">
                <a:ea typeface="ＭＳ Ｐゴシック" panose="020B0600070205080204" pitchFamily="34" charset="-128"/>
              </a:rPr>
              <a:t>Será que o hospital </a:t>
            </a:r>
            <a:r>
              <a:rPr lang="en-GB" altLang="en-US" sz="2000" i="1" dirty="0" err="1" smtClean="0">
                <a:ea typeface="ＭＳ Ｐゴシック" panose="020B0600070205080204" pitchFamily="34" charset="-128"/>
              </a:rPr>
              <a:t>possui</a:t>
            </a:r>
            <a:r>
              <a:rPr lang="en-GB" altLang="en-US" sz="2000" i="1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i="1" dirty="0" err="1" smtClean="0">
                <a:ea typeface="ＭＳ Ｐゴシック" panose="020B0600070205080204" pitchFamily="34" charset="-128"/>
              </a:rPr>
              <a:t>uma</a:t>
            </a:r>
            <a:r>
              <a:rPr lang="en-GB" altLang="en-US" sz="2000" i="1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b="1" i="1" dirty="0" smtClean="0">
                <a:ea typeface="ＭＳ Ｐゴシック" panose="020B0600070205080204" pitchFamily="34" charset="-128"/>
              </a:rPr>
              <a:t>estratégia multimodal </a:t>
            </a:r>
            <a:r>
              <a:rPr lang="en-GB" altLang="en-US" sz="2000" i="1" dirty="0" smtClean="0">
                <a:ea typeface="ＭＳ Ｐゴシック" panose="020B0600070205080204" pitchFamily="34" charset="-128"/>
              </a:rPr>
              <a:t>para a prevenção de </a:t>
            </a:r>
            <a:r>
              <a:rPr lang="en-GB" altLang="en-US" sz="2000" i="1" dirty="0" err="1" smtClean="0">
                <a:ea typeface="ＭＳ Ｐゴシック" panose="020B0600070205080204" pitchFamily="34" charset="-128"/>
              </a:rPr>
              <a:t>infeções</a:t>
            </a:r>
            <a:r>
              <a:rPr lang="en-GB" altLang="en-US" sz="2000" i="1" dirty="0" smtClean="0">
                <a:ea typeface="ＭＳ Ｐゴシック" panose="020B0600070205080204" pitchFamily="34" charset="-128"/>
              </a:rPr>
              <a:t> ? (</a:t>
            </a:r>
            <a:r>
              <a:rPr lang="en-GB" altLang="en-US" sz="2000" i="1" dirty="0" err="1" smtClean="0">
                <a:ea typeface="ＭＳ Ｐゴシック" panose="020B0600070205080204" pitchFamily="34" charset="-128"/>
              </a:rPr>
              <a:t>ver</a:t>
            </a:r>
            <a:r>
              <a:rPr lang="en-GB" altLang="en-US" sz="2000" i="1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i="1" dirty="0" err="1" smtClean="0">
                <a:ea typeface="ＭＳ Ｐゴシック" panose="020B0600070205080204" pitchFamily="34" charset="-128"/>
              </a:rPr>
              <a:t>tabela</a:t>
            </a:r>
            <a:r>
              <a:rPr lang="en-GB" altLang="en-US" sz="2000" i="1" dirty="0" smtClean="0">
                <a:ea typeface="ＭＳ Ｐゴシック" panose="020B0600070205080204" pitchFamily="34" charset="-128"/>
              </a:rPr>
              <a:t>)</a:t>
            </a:r>
            <a:endParaRPr lang="en-GB" altLang="en-US" sz="2000" dirty="0" smtClean="0">
              <a:ea typeface="ＭＳ Ｐゴシック" panose="020B0600070205080204" pitchFamily="34" charset="-128"/>
            </a:endParaRPr>
          </a:p>
          <a:p>
            <a:endParaRPr lang="en-GB" altLang="en-US" dirty="0" smtClean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75702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 descr="ECDC-Logo_4c_e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026" y="150814"/>
            <a:ext cx="7143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5"/>
          <p:cNvSpPr>
            <a:spLocks noChangeArrowheads="1"/>
          </p:cNvSpPr>
          <p:nvPr/>
        </p:nvSpPr>
        <p:spPr bwMode="auto">
          <a:xfrm>
            <a:off x="2063750" y="96814"/>
            <a:ext cx="87137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400" b="1" dirty="0"/>
              <a:t>Inquérito Europeu Prevalência de Saúde Infecções Associadas e Antimicrobial Uso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400" b="1" dirty="0" err="1" smtClean="0"/>
              <a:t>Formulario</a:t>
            </a:r>
            <a:r>
              <a:rPr lang="en-US" altLang="en-US" sz="1400" b="1" dirty="0" smtClean="0"/>
              <a:t> H2</a:t>
            </a:r>
            <a:r>
              <a:rPr lang="en-US" altLang="en-US" sz="1400" b="1" dirty="0"/>
              <a:t>. dados hospitalares 2/3</a:t>
            </a:r>
          </a:p>
        </p:txBody>
      </p:sp>
      <p:sp>
        <p:nvSpPr>
          <p:cNvPr id="7172" name="Rectangle 8"/>
          <p:cNvSpPr>
            <a:spLocks noChangeArrowheads="1"/>
          </p:cNvSpPr>
          <p:nvPr/>
        </p:nvSpPr>
        <p:spPr bwMode="auto">
          <a:xfrm>
            <a:off x="1343026" y="836613"/>
            <a:ext cx="4659681" cy="4472506"/>
          </a:xfrm>
          <a:prstGeom prst="rect">
            <a:avLst/>
          </a:prstGeom>
          <a:noFill/>
          <a:ln w="28575">
            <a:solidFill>
              <a:srgbClr val="66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defTabSz="652463" eaLnBrk="0" hangingPunct="0">
              <a:spcBef>
                <a:spcPct val="20000"/>
              </a:spcBef>
              <a:buChar char="•"/>
              <a:tabLst>
                <a:tab pos="1173163" algn="l"/>
                <a:tab pos="2146300" algn="l"/>
                <a:tab pos="3140075" algn="l"/>
              </a:tabLst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652463" eaLnBrk="0" hangingPunct="0">
              <a:spcBef>
                <a:spcPct val="20000"/>
              </a:spcBef>
              <a:buChar char="–"/>
              <a:tabLst>
                <a:tab pos="1173163" algn="l"/>
                <a:tab pos="2146300" algn="l"/>
                <a:tab pos="3140075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652463" eaLnBrk="0" hangingPunct="0">
              <a:spcBef>
                <a:spcPct val="20000"/>
              </a:spcBef>
              <a:buChar char="•"/>
              <a:tabLst>
                <a:tab pos="1173163" algn="l"/>
                <a:tab pos="2146300" algn="l"/>
                <a:tab pos="3140075" algn="l"/>
              </a:tabLs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652463" eaLnBrk="0" hangingPunct="0">
              <a:spcBef>
                <a:spcPct val="20000"/>
              </a:spcBef>
              <a:buChar char="–"/>
              <a:tabLst>
                <a:tab pos="1173163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652463" eaLnBrk="0" hangingPunct="0">
              <a:spcBef>
                <a:spcPct val="20000"/>
              </a:spcBef>
              <a:buChar char="»"/>
              <a:tabLst>
                <a:tab pos="1173163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173163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173163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173163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173163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en-US" sz="1200" dirty="0"/>
              <a:t>Código Hospital:		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en-US" altLang="en-US" sz="1200" b="1" dirty="0"/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1200" b="1" dirty="0"/>
              <a:t>datas de inquérito: De __ / __ / ____ Para:  </a:t>
            </a:r>
            <a:r>
              <a:rPr lang="en-US" altLang="en-US" sz="1200" dirty="0"/>
              <a:t> </a:t>
            </a:r>
            <a:r>
              <a:rPr lang="en-US" altLang="en-US" sz="1200" b="1" dirty="0"/>
              <a:t>__ / __ /</a:t>
            </a:r>
            <a:r>
              <a:rPr lang="en-US" altLang="en-US" sz="1200" dirty="0"/>
              <a:t> </a:t>
            </a:r>
            <a:r>
              <a:rPr lang="en-US" altLang="en-US" sz="1200" b="1" dirty="0"/>
              <a:t> ____</a:t>
            </a:r>
            <a:endParaRPr lang="en-US" altLang="en-US" sz="1200" dirty="0"/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1200" dirty="0"/>
              <a:t>	        </a:t>
            </a:r>
            <a:r>
              <a:rPr lang="en-US" altLang="en-US" sz="1200" i="1" dirty="0" err="1"/>
              <a:t>dd</a:t>
            </a:r>
            <a:r>
              <a:rPr lang="en-US" altLang="en-US" sz="1200" i="1" dirty="0"/>
              <a:t> / </a:t>
            </a:r>
            <a:r>
              <a:rPr lang="en-US" altLang="en-US" sz="1200" i="1" dirty="0" smtClean="0"/>
              <a:t>mm </a:t>
            </a:r>
            <a:r>
              <a:rPr lang="en-US" altLang="en-US" sz="1200" i="1" dirty="0"/>
              <a:t>/ </a:t>
            </a:r>
            <a:r>
              <a:rPr lang="en-US" altLang="en-US" sz="1200" i="1" dirty="0" err="1"/>
              <a:t>aaaa</a:t>
            </a:r>
            <a:r>
              <a:rPr lang="en-US" altLang="en-US" sz="1200" i="1" dirty="0"/>
              <a:t>       </a:t>
            </a:r>
            <a:r>
              <a:rPr lang="en-US" altLang="en-US" sz="1200" i="1" dirty="0" err="1"/>
              <a:t>dd</a:t>
            </a:r>
            <a:r>
              <a:rPr lang="en-US" altLang="en-US" sz="1200" i="1" dirty="0"/>
              <a:t> / </a:t>
            </a:r>
            <a:r>
              <a:rPr lang="en-US" altLang="en-US" sz="1200" i="1" dirty="0" smtClean="0"/>
              <a:t>mm </a:t>
            </a:r>
            <a:r>
              <a:rPr lang="en-US" altLang="en-US" sz="1200" i="1" dirty="0"/>
              <a:t>/ </a:t>
            </a:r>
            <a:r>
              <a:rPr lang="en-US" altLang="en-US" sz="1200" i="1" dirty="0" err="1"/>
              <a:t>aaaa</a:t>
            </a:r>
            <a:r>
              <a:rPr lang="en-US" altLang="en-US" sz="1200" i="1" dirty="0"/>
              <a:t> </a:t>
            </a:r>
          </a:p>
          <a:p>
            <a:pPr eaLnBrk="1" hangingPunct="1">
              <a:spcBef>
                <a:spcPts val="0"/>
              </a:spcBef>
              <a:buNone/>
              <a:tabLst>
                <a:tab pos="447675" algn="l"/>
                <a:tab pos="1524000" algn="l"/>
              </a:tabLst>
              <a:defRPr/>
            </a:pPr>
            <a:endParaRPr lang="en-US" altLang="en-US" sz="1200" spc="10" dirty="0"/>
          </a:p>
          <a:p>
            <a:pPr eaLnBrk="1" hangingPunct="1">
              <a:spcBef>
                <a:spcPts val="0"/>
              </a:spcBef>
              <a:buNone/>
              <a:tabLst>
                <a:tab pos="447675" algn="l"/>
                <a:tab pos="1524000" algn="l"/>
              </a:tabLst>
              <a:defRPr/>
            </a:pPr>
            <a:r>
              <a:rPr lang="en-US" altLang="en-US" sz="1200" b="1" u="sng" spc="10" dirty="0" err="1" smtClean="0">
                <a:solidFill>
                  <a:srgbClr val="FF0000"/>
                </a:solidFill>
              </a:rPr>
              <a:t>Programa</a:t>
            </a:r>
            <a:r>
              <a:rPr lang="en-US" altLang="en-US" sz="1200" b="1" u="sng" spc="10" dirty="0" smtClean="0">
                <a:solidFill>
                  <a:srgbClr val="FF0000"/>
                </a:solidFill>
              </a:rPr>
              <a:t> de </a:t>
            </a:r>
            <a:r>
              <a:rPr lang="en-US" altLang="en-US" sz="1200" b="1" u="sng" spc="10" dirty="0" err="1">
                <a:solidFill>
                  <a:srgbClr val="FF0000"/>
                </a:solidFill>
              </a:rPr>
              <a:t>C</a:t>
            </a:r>
            <a:r>
              <a:rPr lang="en-US" altLang="en-US" sz="1200" b="1" u="sng" spc="10" dirty="0" err="1" smtClean="0">
                <a:solidFill>
                  <a:srgbClr val="FF0000"/>
                </a:solidFill>
              </a:rPr>
              <a:t>ontrolo</a:t>
            </a:r>
            <a:r>
              <a:rPr lang="en-US" altLang="en-US" sz="1200" b="1" u="sng" spc="10" dirty="0" smtClean="0">
                <a:solidFill>
                  <a:srgbClr val="FF0000"/>
                </a:solidFill>
              </a:rPr>
              <a:t> e </a:t>
            </a:r>
            <a:r>
              <a:rPr lang="en-US" altLang="en-US" sz="1200" b="1" u="sng" spc="10" dirty="0" err="1" smtClean="0">
                <a:solidFill>
                  <a:srgbClr val="FF0000"/>
                </a:solidFill>
              </a:rPr>
              <a:t>Prevenção</a:t>
            </a:r>
            <a:r>
              <a:rPr lang="en-US" altLang="en-US" sz="1200" b="1" u="sng" spc="10" dirty="0" smtClean="0">
                <a:solidFill>
                  <a:srgbClr val="FF0000"/>
                </a:solidFill>
              </a:rPr>
              <a:t> e de </a:t>
            </a:r>
            <a:r>
              <a:rPr lang="en-US" altLang="en-US" sz="1200" b="1" u="sng" spc="10" dirty="0" err="1">
                <a:solidFill>
                  <a:srgbClr val="FF0000"/>
                </a:solidFill>
              </a:rPr>
              <a:t>I</a:t>
            </a:r>
            <a:r>
              <a:rPr lang="en-US" altLang="en-US" sz="1200" b="1" u="sng" spc="10" dirty="0" err="1" smtClean="0">
                <a:solidFill>
                  <a:srgbClr val="FF0000"/>
                </a:solidFill>
              </a:rPr>
              <a:t>nfeção</a:t>
            </a:r>
            <a:r>
              <a:rPr lang="en-US" altLang="en-US" sz="1200" b="1" u="sng" spc="10" dirty="0" smtClean="0">
                <a:solidFill>
                  <a:srgbClr val="FF0000"/>
                </a:solidFill>
              </a:rPr>
              <a:t> (PCI)</a:t>
            </a:r>
            <a:r>
              <a:rPr lang="en-US" altLang="en-US" sz="1200" b="1" spc="10" dirty="0" smtClean="0">
                <a:solidFill>
                  <a:srgbClr val="FF0000"/>
                </a:solidFill>
              </a:rPr>
              <a:t>:</a:t>
            </a:r>
            <a:endParaRPr lang="en-US" altLang="en-US" sz="1200" b="1" spc="10" dirty="0">
              <a:solidFill>
                <a:srgbClr val="FF0000"/>
              </a:solidFill>
            </a:endParaRPr>
          </a:p>
          <a:p>
            <a:pPr eaLnBrk="1" hangingPunct="1">
              <a:spcBef>
                <a:spcPts val="300"/>
              </a:spcBef>
              <a:buNone/>
              <a:tabLst>
                <a:tab pos="447675" algn="l"/>
                <a:tab pos="1524000" algn="l"/>
              </a:tabLst>
              <a:defRPr/>
            </a:pPr>
            <a:r>
              <a:rPr lang="en-GB" sz="1200" dirty="0">
                <a:solidFill>
                  <a:srgbClr val="FF0000"/>
                </a:solidFill>
              </a:rPr>
              <a:t>Existe um plano de </a:t>
            </a:r>
            <a:r>
              <a:rPr lang="en-GB" sz="1200" dirty="0" smtClean="0">
                <a:solidFill>
                  <a:srgbClr val="FF0000"/>
                </a:solidFill>
              </a:rPr>
              <a:t>PCI </a:t>
            </a:r>
            <a:r>
              <a:rPr lang="en-GB" sz="1200" dirty="0">
                <a:solidFill>
                  <a:srgbClr val="FF0000"/>
                </a:solidFill>
              </a:rPr>
              <a:t>anual, aprovado </a:t>
            </a:r>
            <a:r>
              <a:rPr lang="en-GB" sz="1200" dirty="0" err="1">
                <a:solidFill>
                  <a:srgbClr val="FF0000"/>
                </a:solidFill>
              </a:rPr>
              <a:t>pelo</a:t>
            </a:r>
            <a:r>
              <a:rPr lang="en-GB" sz="1200" dirty="0">
                <a:solidFill>
                  <a:srgbClr val="FF0000"/>
                </a:solidFill>
              </a:rPr>
              <a:t> </a:t>
            </a:r>
            <a:r>
              <a:rPr lang="en-GB" sz="1200" dirty="0" smtClean="0">
                <a:solidFill>
                  <a:srgbClr val="FF0000"/>
                </a:solidFill>
              </a:rPr>
              <a:t>CA do hospital </a:t>
            </a:r>
            <a:r>
              <a:rPr lang="en-GB" sz="1200" dirty="0">
                <a:solidFill>
                  <a:srgbClr val="FF0000"/>
                </a:solidFill>
              </a:rPr>
              <a:t>ou um </a:t>
            </a:r>
            <a:r>
              <a:rPr lang="en-GB" sz="1200" dirty="0" err="1" smtClean="0">
                <a:solidFill>
                  <a:srgbClr val="FF0000"/>
                </a:solidFill>
              </a:rPr>
              <a:t>executivo</a:t>
            </a:r>
            <a:r>
              <a:rPr lang="en-GB" sz="1200" dirty="0" smtClean="0">
                <a:solidFill>
                  <a:srgbClr val="FF0000"/>
                </a:solidFill>
              </a:rPr>
              <a:t> senior</a:t>
            </a:r>
            <a:r>
              <a:rPr lang="en-GB" sz="1200" dirty="0">
                <a:solidFill>
                  <a:srgbClr val="FF0000"/>
                </a:solidFill>
              </a:rPr>
              <a:t>? 	</a:t>
            </a:r>
            <a:r>
              <a:rPr lang="en-US" altLang="en-US" sz="1200" dirty="0">
                <a:solidFill>
                  <a:srgbClr val="FF0000"/>
                </a:solidFill>
                <a:sym typeface="Wingdings" pitchFamily="2" charset="2"/>
              </a:rPr>
              <a:t> Sim  Não</a:t>
            </a:r>
          </a:p>
          <a:p>
            <a:pPr eaLnBrk="1" hangingPunct="1">
              <a:spcBef>
                <a:spcPts val="0"/>
              </a:spcBef>
              <a:buNone/>
              <a:tabLst>
                <a:tab pos="447675" algn="l"/>
                <a:tab pos="1524000" algn="l"/>
              </a:tabLst>
              <a:defRPr/>
            </a:pPr>
            <a:endParaRPr lang="en-GB" sz="800" dirty="0">
              <a:solidFill>
                <a:srgbClr val="FF0000"/>
              </a:solidFill>
            </a:endParaRPr>
          </a:p>
          <a:p>
            <a:pPr eaLnBrk="1" hangingPunct="1">
              <a:spcBef>
                <a:spcPts val="0"/>
              </a:spcBef>
              <a:buNone/>
              <a:tabLst>
                <a:tab pos="447675" algn="l"/>
                <a:tab pos="1524000" algn="l"/>
              </a:tabLst>
              <a:defRPr/>
            </a:pPr>
            <a:r>
              <a:rPr lang="en-GB" sz="1200" dirty="0">
                <a:solidFill>
                  <a:srgbClr val="FF0000"/>
                </a:solidFill>
              </a:rPr>
              <a:t>Existe um relatório de </a:t>
            </a:r>
            <a:r>
              <a:rPr lang="en-GB" sz="1200" dirty="0" smtClean="0">
                <a:solidFill>
                  <a:srgbClr val="FF0000"/>
                </a:solidFill>
              </a:rPr>
              <a:t>CI </a:t>
            </a:r>
            <a:r>
              <a:rPr lang="en-GB" sz="1200" dirty="0">
                <a:solidFill>
                  <a:srgbClr val="FF0000"/>
                </a:solidFill>
              </a:rPr>
              <a:t>anual, aprovado </a:t>
            </a:r>
            <a:r>
              <a:rPr lang="en-GB" sz="1200" dirty="0" err="1">
                <a:solidFill>
                  <a:srgbClr val="FF0000"/>
                </a:solidFill>
              </a:rPr>
              <a:t>pelo</a:t>
            </a:r>
            <a:r>
              <a:rPr lang="en-GB" sz="1200" dirty="0">
                <a:solidFill>
                  <a:srgbClr val="FF0000"/>
                </a:solidFill>
              </a:rPr>
              <a:t> </a:t>
            </a:r>
            <a:r>
              <a:rPr lang="en-GB" sz="1200" dirty="0" smtClean="0">
                <a:solidFill>
                  <a:srgbClr val="FF0000"/>
                </a:solidFill>
              </a:rPr>
              <a:t>CA do </a:t>
            </a:r>
            <a:r>
              <a:rPr lang="en-GB" sz="1200" dirty="0">
                <a:solidFill>
                  <a:srgbClr val="FF0000"/>
                </a:solidFill>
              </a:rPr>
              <a:t>hospital ou um </a:t>
            </a:r>
            <a:r>
              <a:rPr lang="en-GB" sz="1200" dirty="0" err="1" smtClean="0">
                <a:solidFill>
                  <a:srgbClr val="FF0000"/>
                </a:solidFill>
              </a:rPr>
              <a:t>executivo</a:t>
            </a:r>
            <a:r>
              <a:rPr lang="en-GB" sz="1200" dirty="0" smtClean="0">
                <a:solidFill>
                  <a:srgbClr val="FF0000"/>
                </a:solidFill>
              </a:rPr>
              <a:t> </a:t>
            </a:r>
            <a:r>
              <a:rPr lang="en-GB" sz="1200" dirty="0" err="1" smtClean="0">
                <a:solidFill>
                  <a:srgbClr val="FF0000"/>
                </a:solidFill>
              </a:rPr>
              <a:t>sénior</a:t>
            </a:r>
            <a:r>
              <a:rPr lang="en-GB" sz="1200" dirty="0">
                <a:solidFill>
                  <a:srgbClr val="FF0000"/>
                </a:solidFill>
              </a:rPr>
              <a:t>? 	</a:t>
            </a:r>
            <a:r>
              <a:rPr lang="en-US" altLang="en-US" sz="1200" dirty="0">
                <a:solidFill>
                  <a:srgbClr val="FF0000"/>
                </a:solidFill>
                <a:sym typeface="Wingdings" pitchFamily="2" charset="2"/>
              </a:rPr>
              <a:t> Sim  Não</a:t>
            </a:r>
          </a:p>
          <a:p>
            <a:pPr eaLnBrk="1" hangingPunct="1">
              <a:spcBef>
                <a:spcPts val="0"/>
              </a:spcBef>
              <a:buNone/>
              <a:tabLst>
                <a:tab pos="447675" algn="l"/>
                <a:tab pos="1524000" algn="l"/>
              </a:tabLst>
              <a:defRPr/>
            </a:pPr>
            <a:endParaRPr lang="en-US" altLang="en-US" sz="1200" spc="10" dirty="0">
              <a:solidFill>
                <a:srgbClr val="FF0000"/>
              </a:solidFill>
            </a:endParaRPr>
          </a:p>
          <a:p>
            <a:pPr eaLnBrk="1" hangingPunct="1">
              <a:spcBef>
                <a:spcPct val="5000"/>
              </a:spcBef>
              <a:buFontTx/>
              <a:buNone/>
              <a:defRPr/>
            </a:pPr>
            <a:r>
              <a:rPr lang="en-GB" sz="1200" b="1" u="sng" dirty="0" err="1">
                <a:solidFill>
                  <a:srgbClr val="FF0000"/>
                </a:solidFill>
              </a:rPr>
              <a:t>P</a:t>
            </a:r>
            <a:r>
              <a:rPr lang="en-GB" sz="1200" b="1" u="sng" dirty="0" err="1" smtClean="0">
                <a:solidFill>
                  <a:srgbClr val="FF0000"/>
                </a:solidFill>
              </a:rPr>
              <a:t>articipação</a:t>
            </a:r>
            <a:r>
              <a:rPr lang="en-GB" sz="1200" b="1" u="sng" dirty="0" smtClean="0">
                <a:solidFill>
                  <a:srgbClr val="FF0000"/>
                </a:solidFill>
              </a:rPr>
              <a:t> </a:t>
            </a:r>
            <a:r>
              <a:rPr lang="en-GB" sz="1200" b="1" u="sng" dirty="0">
                <a:solidFill>
                  <a:srgbClr val="FF0000"/>
                </a:solidFill>
              </a:rPr>
              <a:t>em redes de vigilância</a:t>
            </a:r>
            <a:r>
              <a:rPr lang="en-GB" sz="1200" b="1" dirty="0">
                <a:solidFill>
                  <a:srgbClr val="FF0000"/>
                </a:solidFill>
              </a:rPr>
              <a:t>:</a:t>
            </a:r>
          </a:p>
          <a:p>
            <a:pPr eaLnBrk="1" hangingPunct="1">
              <a:spcBef>
                <a:spcPts val="300"/>
              </a:spcBef>
              <a:buNone/>
              <a:defRPr/>
            </a:pPr>
            <a:r>
              <a:rPr lang="en-GB" sz="1200" dirty="0">
                <a:solidFill>
                  <a:srgbClr val="FF0000"/>
                </a:solidFill>
              </a:rPr>
              <a:t>No ano anterior, </a:t>
            </a:r>
            <a:r>
              <a:rPr lang="en-GB" sz="1200" dirty="0" err="1" smtClean="0">
                <a:solidFill>
                  <a:srgbClr val="FF0000"/>
                </a:solidFill>
              </a:rPr>
              <a:t>em</a:t>
            </a:r>
            <a:r>
              <a:rPr lang="en-GB" sz="1200" dirty="0" smtClean="0">
                <a:solidFill>
                  <a:srgbClr val="FF0000"/>
                </a:solidFill>
              </a:rPr>
              <a:t> </a:t>
            </a:r>
            <a:r>
              <a:rPr lang="en-GB" sz="1200" dirty="0" err="1" smtClean="0">
                <a:solidFill>
                  <a:srgbClr val="FF0000"/>
                </a:solidFill>
              </a:rPr>
              <a:t>qual</a:t>
            </a:r>
            <a:r>
              <a:rPr lang="en-GB" sz="1200" dirty="0" smtClean="0">
                <a:solidFill>
                  <a:srgbClr val="FF0000"/>
                </a:solidFill>
              </a:rPr>
              <a:t> das </a:t>
            </a:r>
            <a:r>
              <a:rPr lang="en-GB" sz="1200" dirty="0">
                <a:solidFill>
                  <a:srgbClr val="FF0000"/>
                </a:solidFill>
              </a:rPr>
              <a:t>redes de </a:t>
            </a:r>
            <a:r>
              <a:rPr lang="en-GB" sz="1200" dirty="0" err="1">
                <a:solidFill>
                  <a:srgbClr val="FF0000"/>
                </a:solidFill>
              </a:rPr>
              <a:t>vigilância</a:t>
            </a:r>
            <a:r>
              <a:rPr lang="en-GB" sz="1200" dirty="0">
                <a:solidFill>
                  <a:srgbClr val="FF0000"/>
                </a:solidFill>
              </a:rPr>
              <a:t> o</a:t>
            </a:r>
            <a:r>
              <a:rPr lang="en-GB" sz="1200" dirty="0" smtClean="0">
                <a:solidFill>
                  <a:srgbClr val="FF0000"/>
                </a:solidFill>
              </a:rPr>
              <a:t> </a:t>
            </a:r>
            <a:r>
              <a:rPr lang="en-GB" sz="1200" dirty="0">
                <a:solidFill>
                  <a:srgbClr val="FF0000"/>
                </a:solidFill>
              </a:rPr>
              <a:t>seu hospital </a:t>
            </a:r>
            <a:r>
              <a:rPr lang="en-GB" sz="1200" dirty="0" err="1" smtClean="0">
                <a:solidFill>
                  <a:srgbClr val="FF0000"/>
                </a:solidFill>
              </a:rPr>
              <a:t>participou</a:t>
            </a:r>
            <a:r>
              <a:rPr lang="en-GB" sz="1200" dirty="0" smtClean="0">
                <a:solidFill>
                  <a:srgbClr val="FF0000"/>
                </a:solidFill>
              </a:rPr>
              <a:t>? </a:t>
            </a:r>
            <a:r>
              <a:rPr lang="en-GB" sz="1200" dirty="0">
                <a:solidFill>
                  <a:srgbClr val="FF0000"/>
                </a:solidFill>
              </a:rPr>
              <a:t>(</a:t>
            </a:r>
            <a:r>
              <a:rPr lang="en-GB" sz="1200" i="1" dirty="0">
                <a:solidFill>
                  <a:srgbClr val="FF0000"/>
                </a:solidFill>
              </a:rPr>
              <a:t>assinale todas que se aplicam</a:t>
            </a:r>
            <a:r>
              <a:rPr lang="en-GB" sz="1200" dirty="0">
                <a:solidFill>
                  <a:srgbClr val="FF0000"/>
                </a:solidFill>
              </a:rPr>
              <a:t>) </a:t>
            </a:r>
          </a:p>
          <a:p>
            <a:pPr marL="171450" indent="-171450" eaLnBrk="1" hangingPunct="1">
              <a:spcBef>
                <a:spcPts val="0"/>
              </a:spcBef>
              <a:buFont typeface="Wingdings" pitchFamily="2" charset="2"/>
              <a:buChar char="¨"/>
              <a:tabLst>
                <a:tab pos="447675" algn="l"/>
                <a:tab pos="1524000" algn="l"/>
              </a:tabLst>
              <a:defRPr/>
            </a:pPr>
            <a:r>
              <a:rPr lang="en-US" altLang="en-US" sz="1200" spc="10" dirty="0">
                <a:solidFill>
                  <a:srgbClr val="FF0000"/>
                </a:solidFill>
              </a:rPr>
              <a:t>SSI	  </a:t>
            </a:r>
            <a:r>
              <a:rPr lang="en-US" altLang="en-US" sz="1200" spc="10" dirty="0">
                <a:solidFill>
                  <a:srgbClr val="FF0000"/>
                </a:solidFill>
                <a:sym typeface="Wingdings" pitchFamily="2" charset="2"/>
              </a:rPr>
              <a:t> </a:t>
            </a:r>
            <a:r>
              <a:rPr lang="en-US" altLang="en-US" sz="1200" spc="10" dirty="0" smtClean="0">
                <a:solidFill>
                  <a:srgbClr val="FF0000"/>
                </a:solidFill>
              </a:rPr>
              <a:t>UCI   </a:t>
            </a:r>
            <a:r>
              <a:rPr lang="en-US" altLang="en-US" sz="1200" spc="10" dirty="0">
                <a:solidFill>
                  <a:srgbClr val="FF0000"/>
                </a:solidFill>
                <a:sym typeface="Wingdings" pitchFamily="2" charset="2"/>
              </a:rPr>
              <a:t> </a:t>
            </a:r>
            <a:r>
              <a:rPr lang="en-US" altLang="en-US" sz="1200" spc="10" dirty="0">
                <a:solidFill>
                  <a:srgbClr val="FF0000"/>
                </a:solidFill>
              </a:rPr>
              <a:t>CDI   </a:t>
            </a:r>
            <a:r>
              <a:rPr lang="en-US" altLang="en-US" sz="1200" spc="10" dirty="0" smtClean="0">
                <a:solidFill>
                  <a:srgbClr val="FF0000"/>
                </a:solidFill>
                <a:sym typeface="Wingdings" pitchFamily="2" charset="2"/>
              </a:rPr>
              <a:t></a:t>
            </a:r>
            <a:r>
              <a:rPr lang="en-US" altLang="en-US" sz="1200" spc="10" dirty="0" smtClean="0">
                <a:solidFill>
                  <a:srgbClr val="FF0000"/>
                </a:solidFill>
              </a:rPr>
              <a:t> </a:t>
            </a:r>
            <a:r>
              <a:rPr lang="en-US" altLang="en-US" sz="1200" spc="10" dirty="0">
                <a:solidFill>
                  <a:srgbClr val="FF0000"/>
                </a:solidFill>
              </a:rPr>
              <a:t>resistência antimicrobiana	 </a:t>
            </a:r>
          </a:p>
          <a:p>
            <a:pPr marL="171450" indent="-171450" eaLnBrk="1" hangingPunct="1">
              <a:spcBef>
                <a:spcPts val="0"/>
              </a:spcBef>
              <a:buFont typeface="Wingdings" pitchFamily="2" charset="2"/>
              <a:buChar char="¨"/>
              <a:tabLst>
                <a:tab pos="447675" algn="l"/>
                <a:tab pos="1524000" algn="l"/>
              </a:tabLst>
              <a:defRPr/>
            </a:pPr>
            <a:r>
              <a:rPr lang="en-US" altLang="en-US" sz="1200" spc="10" dirty="0">
                <a:solidFill>
                  <a:srgbClr val="FF0000"/>
                </a:solidFill>
              </a:rPr>
              <a:t>consumo de antimicrobianos   </a:t>
            </a:r>
            <a:r>
              <a:rPr lang="en-US" altLang="en-US" sz="1200" spc="10" dirty="0">
                <a:solidFill>
                  <a:srgbClr val="FF0000"/>
                </a:solidFill>
                <a:sym typeface="Wingdings" pitchFamily="2" charset="2"/>
              </a:rPr>
              <a:t> Outros, </a:t>
            </a:r>
            <a:r>
              <a:rPr lang="en-US" altLang="en-US" sz="1200" spc="10" dirty="0" err="1" smtClean="0">
                <a:solidFill>
                  <a:srgbClr val="0070C0"/>
                </a:solidFill>
                <a:sym typeface="Wingdings" pitchFamily="2" charset="2"/>
              </a:rPr>
              <a:t>especifique</a:t>
            </a:r>
            <a:r>
              <a:rPr lang="en-US" altLang="en-US" sz="1200" spc="10" dirty="0" smtClean="0">
                <a:solidFill>
                  <a:srgbClr val="0070C0"/>
                </a:solidFill>
                <a:sym typeface="Wingdings" pitchFamily="2" charset="2"/>
              </a:rPr>
              <a:t> _________________________________________________</a:t>
            </a:r>
            <a:endParaRPr lang="en-US" altLang="en-US" sz="800" b="1" u="sng" dirty="0">
              <a:solidFill>
                <a:srgbClr val="FF0000"/>
              </a:solidFill>
            </a:endParaRPr>
          </a:p>
          <a:p>
            <a:pPr eaLnBrk="1" hangingPunct="1">
              <a:spcBef>
                <a:spcPts val="400"/>
              </a:spcBef>
              <a:buNone/>
              <a:defRPr/>
            </a:pPr>
            <a:r>
              <a:rPr lang="en-US" altLang="en-US" sz="1200" b="1" u="sng" dirty="0" err="1" smtClean="0">
                <a:solidFill>
                  <a:srgbClr val="FF0000"/>
                </a:solidFill>
              </a:rPr>
              <a:t>Diagnóstico</a:t>
            </a:r>
            <a:r>
              <a:rPr lang="en-US" altLang="en-US" sz="1200" b="1" u="sng" dirty="0" smtClean="0">
                <a:solidFill>
                  <a:srgbClr val="FF0000"/>
                </a:solidFill>
              </a:rPr>
              <a:t> </a:t>
            </a:r>
            <a:r>
              <a:rPr lang="en-US" altLang="en-US" sz="1200" b="1" u="sng" dirty="0" err="1" smtClean="0">
                <a:solidFill>
                  <a:srgbClr val="FF0000"/>
                </a:solidFill>
              </a:rPr>
              <a:t>microbiologico</a:t>
            </a:r>
            <a:r>
              <a:rPr lang="en-US" altLang="en-US" sz="1200" b="1" u="sng" dirty="0">
                <a:solidFill>
                  <a:srgbClr val="FF0000"/>
                </a:solidFill>
              </a:rPr>
              <a:t>:</a:t>
            </a:r>
            <a:endParaRPr lang="en-US" altLang="en-US" sz="1200" b="1" dirty="0">
              <a:solidFill>
                <a:srgbClr val="FF0000"/>
              </a:solidFill>
            </a:endParaRPr>
          </a:p>
          <a:p>
            <a:pPr eaLnBrk="1" hangingPunct="1">
              <a:spcBef>
                <a:spcPts val="300"/>
              </a:spcBef>
              <a:buNone/>
              <a:defRPr/>
            </a:pPr>
            <a:r>
              <a:rPr lang="en-GB" altLang="en-US" sz="1200" dirty="0">
                <a:solidFill>
                  <a:srgbClr val="FF0000"/>
                </a:solidFill>
              </a:rPr>
              <a:t>Nos fins de semana, </a:t>
            </a:r>
            <a:r>
              <a:rPr lang="en-GB" altLang="en-US" sz="1200" dirty="0" err="1" smtClean="0">
                <a:solidFill>
                  <a:srgbClr val="FF0000"/>
                </a:solidFill>
              </a:rPr>
              <a:t>os</a:t>
            </a:r>
            <a:r>
              <a:rPr lang="en-GB" altLang="en-US" sz="1200" dirty="0" smtClean="0">
                <a:solidFill>
                  <a:srgbClr val="FF0000"/>
                </a:solidFill>
              </a:rPr>
              <a:t> </a:t>
            </a:r>
            <a:r>
              <a:rPr lang="en-GB" altLang="en-US" sz="1200" dirty="0" err="1" smtClean="0">
                <a:solidFill>
                  <a:srgbClr val="FF0000"/>
                </a:solidFill>
              </a:rPr>
              <a:t>clínicos</a:t>
            </a:r>
            <a:r>
              <a:rPr lang="en-GB" altLang="en-US" sz="1200" dirty="0" smtClean="0">
                <a:solidFill>
                  <a:srgbClr val="FF0000"/>
                </a:solidFill>
              </a:rPr>
              <a:t> </a:t>
            </a:r>
            <a:r>
              <a:rPr lang="en-GB" altLang="en-US" sz="1200" dirty="0" err="1" smtClean="0">
                <a:solidFill>
                  <a:srgbClr val="FF0000"/>
                </a:solidFill>
              </a:rPr>
              <a:t>podem</a:t>
            </a:r>
            <a:r>
              <a:rPr lang="en-GB" altLang="en-US" sz="1200" dirty="0" smtClean="0">
                <a:solidFill>
                  <a:srgbClr val="FF0000"/>
                </a:solidFill>
              </a:rPr>
              <a:t> </a:t>
            </a:r>
            <a:r>
              <a:rPr lang="en-GB" altLang="en-US" sz="1200" dirty="0" err="1" smtClean="0">
                <a:solidFill>
                  <a:srgbClr val="FF0000"/>
                </a:solidFill>
              </a:rPr>
              <a:t>solicitar</a:t>
            </a:r>
            <a:r>
              <a:rPr lang="en-GB" altLang="en-US" sz="1200" dirty="0" smtClean="0">
                <a:solidFill>
                  <a:srgbClr val="FF0000"/>
                </a:solidFill>
              </a:rPr>
              <a:t> </a:t>
            </a:r>
            <a:r>
              <a:rPr lang="en-GB" altLang="en-US" sz="1200" dirty="0">
                <a:solidFill>
                  <a:srgbClr val="FF0000"/>
                </a:solidFill>
              </a:rPr>
              <a:t>testes microbiológicos de rotina e receber de volta os resultados?</a:t>
            </a:r>
          </a:p>
          <a:p>
            <a:pPr eaLnBrk="1" hangingPunct="1">
              <a:spcBef>
                <a:spcPct val="5000"/>
              </a:spcBef>
              <a:buFontTx/>
              <a:buNone/>
              <a:defRPr/>
            </a:pPr>
            <a:r>
              <a:rPr lang="en-US" altLang="en-US" sz="1200" dirty="0">
                <a:solidFill>
                  <a:srgbClr val="FF0000"/>
                </a:solidFill>
                <a:sym typeface="Wingdings" pitchFamily="2" charset="2"/>
              </a:rPr>
              <a:t>Testes clínicos:  sábado</a:t>
            </a:r>
            <a:r>
              <a:rPr lang="en-US" altLang="en-US" sz="1200" dirty="0">
                <a:solidFill>
                  <a:srgbClr val="FF0000"/>
                </a:solidFill>
              </a:rPr>
              <a:t>	</a:t>
            </a:r>
            <a:r>
              <a:rPr lang="en-US" altLang="en-US" sz="1200" dirty="0">
                <a:solidFill>
                  <a:srgbClr val="FF0000"/>
                </a:solidFill>
                <a:sym typeface="Wingdings" pitchFamily="2" charset="2"/>
              </a:rPr>
              <a:t> domingo</a:t>
            </a:r>
            <a:r>
              <a:rPr lang="en-US" altLang="en-US" sz="1200" dirty="0">
                <a:solidFill>
                  <a:srgbClr val="FF0000"/>
                </a:solidFill>
              </a:rPr>
              <a:t> 	</a:t>
            </a:r>
          </a:p>
          <a:p>
            <a:pPr eaLnBrk="1" hangingPunct="1">
              <a:spcBef>
                <a:spcPct val="5000"/>
              </a:spcBef>
              <a:buFontTx/>
              <a:buNone/>
              <a:defRPr/>
            </a:pPr>
            <a:r>
              <a:rPr lang="en-US" altLang="en-US" sz="1200" dirty="0">
                <a:solidFill>
                  <a:srgbClr val="FF0000"/>
                </a:solidFill>
                <a:sym typeface="Wingdings" pitchFamily="2" charset="2"/>
              </a:rPr>
              <a:t>Testes de triagem:  </a:t>
            </a:r>
            <a:r>
              <a:rPr lang="en-GB" altLang="en-US" sz="1200" dirty="0">
                <a:solidFill>
                  <a:srgbClr val="FF0000"/>
                </a:solidFill>
                <a:sym typeface="Wingdings" pitchFamily="2" charset="2"/>
              </a:rPr>
              <a:t>sábado	</a:t>
            </a:r>
            <a:r>
              <a:rPr lang="en-US" altLang="en-US" sz="1200" dirty="0">
                <a:solidFill>
                  <a:srgbClr val="FF0000"/>
                </a:solidFill>
                <a:sym typeface="Wingdings" pitchFamily="2" charset="2"/>
              </a:rPr>
              <a:t> domingo</a:t>
            </a:r>
          </a:p>
        </p:txBody>
      </p:sp>
      <p:sp>
        <p:nvSpPr>
          <p:cNvPr id="4101" name="Rectangle 9"/>
          <p:cNvSpPr>
            <a:spLocks noChangeArrowheads="1"/>
          </p:cNvSpPr>
          <p:nvPr/>
        </p:nvSpPr>
        <p:spPr bwMode="auto">
          <a:xfrm>
            <a:off x="2689189" y="908050"/>
            <a:ext cx="720725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/>
          </a:p>
        </p:txBody>
      </p:sp>
      <p:sp>
        <p:nvSpPr>
          <p:cNvPr id="4102" name="Rectangle 289"/>
          <p:cNvSpPr>
            <a:spLocks noChangeArrowheads="1"/>
          </p:cNvSpPr>
          <p:nvPr/>
        </p:nvSpPr>
        <p:spPr bwMode="auto">
          <a:xfrm>
            <a:off x="1034060" y="6119336"/>
            <a:ext cx="10198249" cy="738664"/>
          </a:xfrm>
          <a:prstGeom prst="rect">
            <a:avLst/>
          </a:prstGeom>
          <a:noFill/>
          <a:ln w="28575">
            <a:solidFill>
              <a:srgbClr val="66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defTabSz="652463" eaLnBrk="0" hangingPunct="0">
              <a:spcBef>
                <a:spcPct val="20000"/>
              </a:spcBef>
              <a:buChar char="•"/>
              <a:tabLst>
                <a:tab pos="1252538" algn="l"/>
                <a:tab pos="2146300" algn="l"/>
                <a:tab pos="3140075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52463" eaLnBrk="0" hangingPunct="0">
              <a:spcBef>
                <a:spcPct val="20000"/>
              </a:spcBef>
              <a:buChar char="–"/>
              <a:tabLst>
                <a:tab pos="1252538" algn="l"/>
                <a:tab pos="2146300" algn="l"/>
                <a:tab pos="3140075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52463" eaLnBrk="0" hangingPunct="0">
              <a:spcBef>
                <a:spcPct val="20000"/>
              </a:spcBef>
              <a:buChar char="•"/>
              <a:tabLst>
                <a:tab pos="1252538" algn="l"/>
                <a:tab pos="2146300" algn="l"/>
                <a:tab pos="3140075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52463" eaLnBrk="0" hangingPunct="0">
              <a:spcBef>
                <a:spcPct val="20000"/>
              </a:spcBef>
              <a:buChar char="–"/>
              <a:tabLst>
                <a:tab pos="1252538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52463" eaLnBrk="0" hangingPunct="0">
              <a:spcBef>
                <a:spcPct val="20000"/>
              </a:spcBef>
              <a:buChar char="»"/>
              <a:tabLst>
                <a:tab pos="1252538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252538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252538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252538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252538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</a:rPr>
              <a:t>Comentários / observações:   </a:t>
            </a:r>
            <a:r>
              <a:rPr lang="en-US" altLang="en-US" sz="1400" dirty="0">
                <a:solidFill>
                  <a:srgbClr val="000000"/>
                </a:solidFill>
              </a:rPr>
              <a:t>_________________________________________________________________________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en-US" sz="1200" dirty="0">
                <a:solidFill>
                  <a:srgbClr val="000000"/>
                </a:solidFill>
              </a:rPr>
              <a:t> </a:t>
            </a:r>
            <a:r>
              <a:rPr lang="en-US" altLang="en-US" sz="1400" dirty="0">
                <a:solidFill>
                  <a:srgbClr val="000000"/>
                </a:solidFill>
              </a:rPr>
              <a:t>___________________________________________________________________________________________</a:t>
            </a:r>
          </a:p>
          <a:p>
            <a:pPr eaLnBrk="1" hangingPunct="1">
              <a:spcBef>
                <a:spcPct val="0"/>
              </a:spcBef>
              <a:spcAft>
                <a:spcPts val="1200"/>
              </a:spcAft>
              <a:buNone/>
            </a:pPr>
            <a:endParaRPr lang="en-US" altLang="en-US" sz="1400" dirty="0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6088260" y="690358"/>
            <a:ext cx="5067420" cy="538301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defTabSz="652463" eaLnBrk="0" hangingPunct="0">
              <a:spcBef>
                <a:spcPct val="20000"/>
              </a:spcBef>
              <a:buChar char="•"/>
              <a:tabLst>
                <a:tab pos="1173163" algn="l"/>
                <a:tab pos="2146300" algn="l"/>
                <a:tab pos="3140075" algn="l"/>
              </a:tabLst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652463" eaLnBrk="0" hangingPunct="0">
              <a:spcBef>
                <a:spcPct val="20000"/>
              </a:spcBef>
              <a:buChar char="–"/>
              <a:tabLst>
                <a:tab pos="1173163" algn="l"/>
                <a:tab pos="2146300" algn="l"/>
                <a:tab pos="3140075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652463" eaLnBrk="0" hangingPunct="0">
              <a:spcBef>
                <a:spcPct val="20000"/>
              </a:spcBef>
              <a:buChar char="•"/>
              <a:tabLst>
                <a:tab pos="1173163" algn="l"/>
                <a:tab pos="2146300" algn="l"/>
                <a:tab pos="3140075" algn="l"/>
              </a:tabLs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652463" eaLnBrk="0" hangingPunct="0">
              <a:spcBef>
                <a:spcPct val="20000"/>
              </a:spcBef>
              <a:buChar char="–"/>
              <a:tabLst>
                <a:tab pos="1173163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652463" eaLnBrk="0" hangingPunct="0">
              <a:spcBef>
                <a:spcPct val="20000"/>
              </a:spcBef>
              <a:buChar char="»"/>
              <a:tabLst>
                <a:tab pos="1173163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173163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173163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173163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173163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buFontTx/>
              <a:buNone/>
              <a:defRPr/>
            </a:pPr>
            <a:r>
              <a:rPr lang="en-GB" sz="1200" dirty="0">
                <a:solidFill>
                  <a:srgbClr val="0070C0"/>
                </a:solidFill>
              </a:rPr>
              <a:t>Será que o seu hospital </a:t>
            </a:r>
            <a:r>
              <a:rPr lang="en-GB" sz="1200" dirty="0" smtClean="0">
                <a:solidFill>
                  <a:srgbClr val="0070C0"/>
                </a:solidFill>
              </a:rPr>
              <a:t>tem </a:t>
            </a:r>
            <a:r>
              <a:rPr lang="en-GB" sz="1200" dirty="0" err="1" smtClean="0">
                <a:solidFill>
                  <a:srgbClr val="0070C0"/>
                </a:solidFill>
              </a:rPr>
              <a:t>disponivel</a:t>
            </a:r>
            <a:r>
              <a:rPr lang="en-GB" sz="1200" dirty="0" smtClean="0">
                <a:solidFill>
                  <a:srgbClr val="0070C0"/>
                </a:solidFill>
              </a:rPr>
              <a:t> o </a:t>
            </a:r>
            <a:r>
              <a:rPr lang="en-GB" sz="1200" dirty="0" err="1" smtClean="0">
                <a:solidFill>
                  <a:srgbClr val="0070C0"/>
                </a:solidFill>
              </a:rPr>
              <a:t>seguinte</a:t>
            </a:r>
            <a:r>
              <a:rPr lang="en-GB" sz="1200" dirty="0" smtClean="0">
                <a:solidFill>
                  <a:srgbClr val="0070C0"/>
                </a:solidFill>
              </a:rPr>
              <a:t> para </a:t>
            </a:r>
            <a:r>
              <a:rPr lang="en-GB" sz="1200" dirty="0">
                <a:solidFill>
                  <a:srgbClr val="0070C0"/>
                </a:solidFill>
              </a:rPr>
              <a:t>a </a:t>
            </a:r>
            <a:r>
              <a:rPr lang="en-GB" sz="1200" dirty="0" err="1">
                <a:solidFill>
                  <a:srgbClr val="0070C0"/>
                </a:solidFill>
              </a:rPr>
              <a:t>prevenção</a:t>
            </a:r>
            <a:r>
              <a:rPr lang="en-GB" sz="1200" dirty="0">
                <a:solidFill>
                  <a:srgbClr val="0070C0"/>
                </a:solidFill>
              </a:rPr>
              <a:t> </a:t>
            </a:r>
            <a:r>
              <a:rPr lang="en-GB" sz="1200" dirty="0" smtClean="0">
                <a:solidFill>
                  <a:srgbClr val="0070C0"/>
                </a:solidFill>
              </a:rPr>
              <a:t>de </a:t>
            </a:r>
            <a:r>
              <a:rPr lang="en-GB" sz="1200" dirty="0" err="1" smtClean="0">
                <a:solidFill>
                  <a:srgbClr val="0070C0"/>
                </a:solidFill>
              </a:rPr>
              <a:t>infeções</a:t>
            </a:r>
            <a:r>
              <a:rPr lang="en-GB" sz="1200" dirty="0" smtClean="0">
                <a:solidFill>
                  <a:srgbClr val="0070C0"/>
                </a:solidFill>
              </a:rPr>
              <a:t> e stewardship de </a:t>
            </a:r>
            <a:r>
              <a:rPr lang="en-GB" sz="1200" dirty="0">
                <a:solidFill>
                  <a:srgbClr val="0070C0"/>
                </a:solidFill>
              </a:rPr>
              <a:t>antimicrobianos? (</a:t>
            </a:r>
            <a:r>
              <a:rPr lang="en-GB" sz="1200" i="1" dirty="0">
                <a:solidFill>
                  <a:srgbClr val="0070C0"/>
                </a:solidFill>
              </a:rPr>
              <a:t>Y / N / </a:t>
            </a:r>
            <a:r>
              <a:rPr lang="en-GB" sz="1200" i="1" dirty="0" smtClean="0">
                <a:solidFill>
                  <a:srgbClr val="0070C0"/>
                </a:solidFill>
              </a:rPr>
              <a:t>U</a:t>
            </a:r>
            <a:r>
              <a:rPr lang="en-GB" sz="1200" dirty="0" smtClean="0">
                <a:solidFill>
                  <a:srgbClr val="0070C0"/>
                </a:solidFill>
              </a:rPr>
              <a:t>)</a:t>
            </a:r>
            <a:endParaRPr lang="en-GB" sz="1200" dirty="0">
              <a:solidFill>
                <a:srgbClr val="0070C0"/>
              </a:solidFill>
            </a:endParaRPr>
          </a:p>
          <a:p>
            <a:pPr>
              <a:buFontTx/>
              <a:buNone/>
              <a:defRPr/>
            </a:pPr>
            <a:endParaRPr lang="en-GB" sz="1200" dirty="0"/>
          </a:p>
          <a:p>
            <a:pPr>
              <a:buFontTx/>
              <a:buNone/>
              <a:defRPr/>
            </a:pPr>
            <a:endParaRPr lang="en-GB" sz="1200" dirty="0"/>
          </a:p>
          <a:p>
            <a:pPr>
              <a:buFontTx/>
              <a:buNone/>
              <a:defRPr/>
            </a:pPr>
            <a:endParaRPr lang="en-GB" sz="1200" dirty="0"/>
          </a:p>
          <a:p>
            <a:pPr>
              <a:buFontTx/>
              <a:buNone/>
              <a:defRPr/>
            </a:pPr>
            <a:endParaRPr lang="en-GB" sz="1200" dirty="0"/>
          </a:p>
          <a:p>
            <a:pPr>
              <a:buFontTx/>
              <a:buNone/>
              <a:defRPr/>
            </a:pPr>
            <a:endParaRPr lang="en-GB" sz="1200" dirty="0"/>
          </a:p>
          <a:p>
            <a:pPr>
              <a:buFontTx/>
              <a:buNone/>
              <a:defRPr/>
            </a:pPr>
            <a:endParaRPr lang="en-GB" sz="1200" dirty="0"/>
          </a:p>
          <a:p>
            <a:pPr>
              <a:buFontTx/>
              <a:buNone/>
              <a:defRPr/>
            </a:pPr>
            <a:endParaRPr lang="en-GB" sz="1200" dirty="0"/>
          </a:p>
          <a:p>
            <a:pPr>
              <a:buFontTx/>
              <a:buNone/>
              <a:defRPr/>
            </a:pPr>
            <a:endParaRPr lang="en-GB" sz="1200" dirty="0"/>
          </a:p>
          <a:p>
            <a:pPr>
              <a:buFontTx/>
              <a:buNone/>
              <a:defRPr/>
            </a:pPr>
            <a:endParaRPr lang="en-GB" sz="1200" dirty="0"/>
          </a:p>
          <a:p>
            <a:pPr>
              <a:buFontTx/>
              <a:buNone/>
              <a:defRPr/>
            </a:pPr>
            <a:endParaRPr lang="en-GB" sz="1200" dirty="0"/>
          </a:p>
          <a:p>
            <a:pPr>
              <a:buFontTx/>
              <a:buNone/>
              <a:defRPr/>
            </a:pPr>
            <a:endParaRPr lang="en-GB" sz="1200" dirty="0"/>
          </a:p>
          <a:p>
            <a:pPr>
              <a:buFontTx/>
              <a:buNone/>
              <a:defRPr/>
            </a:pPr>
            <a:endParaRPr lang="en-GB" sz="1200" dirty="0"/>
          </a:p>
          <a:p>
            <a:pPr>
              <a:buFontTx/>
              <a:buNone/>
              <a:defRPr/>
            </a:pPr>
            <a:endParaRPr lang="en-GB" sz="1200" dirty="0"/>
          </a:p>
          <a:p>
            <a:pPr eaLnBrk="1" hangingPunct="1">
              <a:spcBef>
                <a:spcPts val="0"/>
              </a:spcBef>
              <a:buNone/>
              <a:tabLst>
                <a:tab pos="447675" algn="l"/>
                <a:tab pos="1524000" algn="l"/>
              </a:tabLst>
              <a:defRPr/>
            </a:pPr>
            <a:endParaRPr lang="en-US" altLang="en-US" sz="1200" spc="10" dirty="0"/>
          </a:p>
          <a:p>
            <a:pPr eaLnBrk="1" hangingPunct="1">
              <a:spcBef>
                <a:spcPts val="0"/>
              </a:spcBef>
              <a:buNone/>
              <a:tabLst>
                <a:tab pos="447675" algn="l"/>
                <a:tab pos="1524000" algn="l"/>
              </a:tabLst>
              <a:defRPr/>
            </a:pPr>
            <a:endParaRPr lang="en-US" altLang="en-US" sz="1200" spc="10" dirty="0"/>
          </a:p>
          <a:p>
            <a:pPr eaLnBrk="1" hangingPunct="1">
              <a:spcBef>
                <a:spcPts val="0"/>
              </a:spcBef>
              <a:buNone/>
              <a:tabLst>
                <a:tab pos="447675" algn="l"/>
                <a:tab pos="1524000" algn="l"/>
              </a:tabLst>
              <a:defRPr/>
            </a:pPr>
            <a:endParaRPr lang="en-US" altLang="en-US" sz="1200" spc="10" dirty="0"/>
          </a:p>
          <a:p>
            <a:pPr eaLnBrk="1" hangingPunct="1">
              <a:spcBef>
                <a:spcPts val="0"/>
              </a:spcBef>
              <a:buNone/>
              <a:tabLst>
                <a:tab pos="447675" algn="l"/>
                <a:tab pos="1524000" algn="l"/>
              </a:tabLst>
              <a:defRPr/>
            </a:pPr>
            <a:endParaRPr lang="en-US" altLang="en-US" sz="1200" spc="10" dirty="0"/>
          </a:p>
          <a:p>
            <a:pPr eaLnBrk="1" hangingPunct="1">
              <a:spcBef>
                <a:spcPts val="0"/>
              </a:spcBef>
              <a:buNone/>
              <a:tabLst>
                <a:tab pos="447675" algn="l"/>
                <a:tab pos="1524000" algn="l"/>
              </a:tabLst>
              <a:defRPr/>
            </a:pPr>
            <a:endParaRPr lang="en-US" altLang="en-US" sz="1200" spc="10" dirty="0"/>
          </a:p>
          <a:p>
            <a:pPr eaLnBrk="1" hangingPunct="1">
              <a:spcBef>
                <a:spcPts val="0"/>
              </a:spcBef>
              <a:buNone/>
              <a:tabLst>
                <a:tab pos="447675" algn="l"/>
                <a:tab pos="1524000" algn="l"/>
              </a:tabLst>
              <a:defRPr/>
            </a:pPr>
            <a:endParaRPr lang="en-US" altLang="en-US" sz="1200" spc="10" dirty="0"/>
          </a:p>
          <a:p>
            <a:pPr eaLnBrk="1" hangingPunct="1">
              <a:spcBef>
                <a:spcPts val="0"/>
              </a:spcBef>
              <a:buNone/>
              <a:tabLst>
                <a:tab pos="447675" algn="l"/>
                <a:tab pos="1524000" algn="l"/>
              </a:tabLst>
              <a:defRPr/>
            </a:pPr>
            <a:endParaRPr lang="en-US" altLang="en-US" sz="1200" spc="10" dirty="0"/>
          </a:p>
          <a:p>
            <a:pPr eaLnBrk="1" hangingPunct="1">
              <a:spcBef>
                <a:spcPts val="0"/>
              </a:spcBef>
              <a:buNone/>
              <a:tabLst>
                <a:tab pos="447675" algn="l"/>
                <a:tab pos="1524000" algn="l"/>
              </a:tabLst>
              <a:defRPr/>
            </a:pPr>
            <a:endParaRPr lang="en-US" altLang="en-US" sz="1200" spc="10" dirty="0"/>
          </a:p>
          <a:p>
            <a:pPr eaLnBrk="1" hangingPunct="1">
              <a:spcBef>
                <a:spcPts val="0"/>
              </a:spcBef>
              <a:buNone/>
              <a:tabLst>
                <a:tab pos="447675" algn="l"/>
                <a:tab pos="1524000" algn="l"/>
              </a:tabLst>
              <a:defRPr/>
            </a:pPr>
            <a:endParaRPr lang="en-US" altLang="en-US" sz="1200" spc="10" dirty="0"/>
          </a:p>
          <a:p>
            <a:pPr eaLnBrk="1" hangingPunct="1">
              <a:spcBef>
                <a:spcPct val="5000"/>
              </a:spcBef>
              <a:buFontTx/>
              <a:buNone/>
              <a:defRPr/>
            </a:pPr>
            <a:endParaRPr lang="en-GB" sz="1200" b="1" u="sng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1932144"/>
              </p:ext>
            </p:extLst>
          </p:nvPr>
        </p:nvGraphicFramePr>
        <p:xfrm>
          <a:off x="6168010" y="1155966"/>
          <a:ext cx="5084489" cy="4580621"/>
        </p:xfrm>
        <a:graphic>
          <a:graphicData uri="http://schemas.openxmlformats.org/drawingml/2006/table">
            <a:tbl>
              <a:tblPr firstRow="1" firstCol="1" bandRow="1">
                <a:tableStyleId>{00000000-0000-0000-0000-000000000000}</a:tableStyleId>
              </a:tblPr>
              <a:tblGrid>
                <a:gridCol w="1593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3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35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35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61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35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35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6740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123776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u="none" strike="noStrike" dirty="0" err="1">
                          <a:solidFill>
                            <a:srgbClr val="FF0000"/>
                          </a:solidFill>
                          <a:effectLst/>
                        </a:rPr>
                        <a:t>D</a:t>
                      </a:r>
                      <a:r>
                        <a:rPr lang="en-GB" sz="1200" u="none" strike="noStrike" dirty="0" err="1" smtClean="0">
                          <a:solidFill>
                            <a:srgbClr val="FF0000"/>
                          </a:solidFill>
                          <a:effectLst/>
                        </a:rPr>
                        <a:t>iretriz</a:t>
                      </a:r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vert="vert27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Cuidado</a:t>
                      </a:r>
                      <a:r>
                        <a:rPr lang="en-GB" sz="1200" b="0" i="0" u="none" strike="noStrike" baseline="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 b</a:t>
                      </a:r>
                      <a:r>
                        <a:rPr lang="en-GB" sz="12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undle</a:t>
                      </a:r>
                      <a:endParaRPr lang="en-GB" sz="1200" b="0" i="0" u="none" strike="noStrike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vert="vert27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u="none" strike="noStrike" dirty="0" err="1" smtClean="0">
                          <a:solidFill>
                            <a:srgbClr val="FF0000"/>
                          </a:solidFill>
                          <a:effectLst/>
                        </a:rPr>
                        <a:t>Formação</a:t>
                      </a:r>
                      <a:r>
                        <a:rPr lang="en-GB" sz="12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vert="vert27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Checklist</a:t>
                      </a:r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9525" marR="9525" marT="9525" marB="0" vert="vert27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u="none" strike="noStrike" dirty="0" err="1" smtClean="0">
                          <a:solidFill>
                            <a:srgbClr val="FF0000"/>
                          </a:solidFill>
                          <a:effectLst/>
                        </a:rPr>
                        <a:t>Auditarorias</a:t>
                      </a:r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vert="vert27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err="1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Vigilância</a:t>
                      </a:r>
                      <a:r>
                        <a:rPr lang="en-GB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GB" sz="1200" b="0" i="0" u="none" strike="noStrike" dirty="0" err="1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epide</a:t>
                      </a:r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vert="vert27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Retorno</a:t>
                      </a:r>
                      <a:r>
                        <a:rPr lang="en-GB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 de </a:t>
                      </a:r>
                      <a:r>
                        <a:rPr lang="en-GB" sz="1200" b="0" i="0" u="none" strike="noStrike" baseline="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informação</a:t>
                      </a:r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vert="vert27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1220"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GB" sz="1200" b="1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UCI</a:t>
                      </a:r>
                      <a:endParaRPr lang="en-GB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 anchor="ctr">
                    <a:solidFill>
                      <a:srgbClr val="EAEA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122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Pneumonia</a:t>
                      </a:r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u="none" strike="noStrike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en-GB" sz="12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vert="vert270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en-GB" sz="12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122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infecções da corrente sanguínea</a:t>
                      </a:r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vert="vert270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122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 err="1" smtClean="0">
                          <a:solidFill>
                            <a:srgbClr val="FF0000"/>
                          </a:solidFill>
                          <a:effectLst/>
                        </a:rPr>
                        <a:t>infeções</a:t>
                      </a:r>
                      <a:r>
                        <a:rPr lang="en-GB" sz="12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en-GB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de sítio cirúrgico</a:t>
                      </a:r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en-GB" sz="12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endParaRPr lang="en-GB" sz="12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en-GB" sz="12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u="none" strike="noStrike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en-GB" sz="12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vert="vert270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122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uso de antimicrobianos</a:t>
                      </a:r>
                      <a:endParaRPr lang="en-GB" sz="1200" b="0" i="0" u="none" strike="noStrike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 </a:t>
                      </a:r>
                      <a:endParaRPr lang="en-GB" sz="1200" b="0" i="0" u="none" strike="noStrike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GB" sz="1200" b="0" i="0" u="none" strike="noStrike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>
                          <a:solidFill>
                            <a:srgbClr val="0070C0"/>
                          </a:solidFill>
                          <a:effectLst/>
                        </a:rPr>
                        <a:t> </a:t>
                      </a:r>
                      <a:endParaRPr lang="en-GB" sz="1200" b="0" i="0" u="none" strike="noStrike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u="none" strike="noStrike">
                          <a:solidFill>
                            <a:srgbClr val="0070C0"/>
                          </a:solidFill>
                          <a:effectLst/>
                        </a:rPr>
                        <a:t> </a:t>
                      </a:r>
                      <a:endParaRPr lang="en-GB" sz="1200" b="0" i="0" u="none" strike="noStrike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vert="vert2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>
                          <a:solidFill>
                            <a:srgbClr val="0070C0"/>
                          </a:solidFill>
                          <a:effectLst/>
                        </a:rPr>
                        <a:t> </a:t>
                      </a:r>
                      <a:endParaRPr lang="en-GB" sz="1200" b="0" i="0" u="none" strike="noStrike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 </a:t>
                      </a:r>
                      <a:endParaRPr lang="en-GB" sz="1200" b="0" i="0" u="none" strike="noStrike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 </a:t>
                      </a:r>
                      <a:endParaRPr lang="en-GB" sz="1200" b="0" i="0" u="none" strike="noStrike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220"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GB" sz="1200" u="none" strike="noStrike" dirty="0" err="1" smtClean="0">
                          <a:solidFill>
                            <a:srgbClr val="FF0000"/>
                          </a:solidFill>
                          <a:effectLst/>
                        </a:rPr>
                        <a:t>Todo</a:t>
                      </a:r>
                      <a:r>
                        <a:rPr lang="en-GB" sz="12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 o hospital – outros</a:t>
                      </a:r>
                      <a:r>
                        <a:rPr lang="en-GB" sz="1200" u="none" strike="noStrike" baseline="0" dirty="0" smtClean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en-GB" sz="1200" u="none" strike="noStrike" baseline="0" dirty="0" err="1" smtClean="0">
                          <a:solidFill>
                            <a:srgbClr val="FF0000"/>
                          </a:solidFill>
                          <a:effectLst/>
                        </a:rPr>
                        <a:t>serviços</a:t>
                      </a:r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EAEA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122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Pneumonia</a:t>
                      </a:r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u="none" strike="noStrike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en-GB" sz="12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vert="vert270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en-GB" sz="12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122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 err="1" smtClean="0">
                          <a:solidFill>
                            <a:srgbClr val="FF0000"/>
                          </a:solidFill>
                          <a:effectLst/>
                        </a:rPr>
                        <a:t>infeções</a:t>
                      </a:r>
                      <a:r>
                        <a:rPr lang="en-GB" sz="12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en-GB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da corrente sanguínea</a:t>
                      </a:r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en-GB" sz="12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vert="vert270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en-GB" sz="12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122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infecções de sítio cirúrgico</a:t>
                      </a:r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en-GB" sz="12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vert="vert270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6122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 err="1" smtClean="0">
                          <a:solidFill>
                            <a:srgbClr val="FF0000"/>
                          </a:solidFill>
                          <a:effectLst/>
                        </a:rPr>
                        <a:t>Infeções</a:t>
                      </a:r>
                      <a:r>
                        <a:rPr lang="en-GB" sz="12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 do trato urinário</a:t>
                      </a:r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vert="vert270"/>
                </a:tc>
                <a:tc>
                  <a:txBody>
                    <a:bodyPr/>
                    <a:lstStyle/>
                    <a:p>
                      <a:pPr algn="l" rtl="0" fontAlgn="ctr"/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6122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uso de antimicrobianos</a:t>
                      </a:r>
                      <a:endParaRPr lang="en-GB" sz="1200" b="0" i="0" u="none" strike="noStrike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 </a:t>
                      </a:r>
                      <a:endParaRPr lang="en-GB" sz="1200" b="0" i="0" u="none" strike="noStrike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GB" sz="1200" b="0" i="0" u="none" strike="noStrike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 </a:t>
                      </a:r>
                      <a:endParaRPr lang="en-GB" sz="1200" b="0" i="0" u="none" strike="noStrike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 </a:t>
                      </a:r>
                      <a:endParaRPr lang="en-GB" sz="1200" b="0" i="0" u="none" strike="noStrike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vert="vert2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 </a:t>
                      </a:r>
                      <a:endParaRPr lang="en-GB" sz="1200" b="0" i="0" u="none" strike="noStrike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 </a:t>
                      </a:r>
                      <a:endParaRPr lang="en-GB" sz="1200" b="0" i="0" u="none" strike="noStrike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 </a:t>
                      </a:r>
                      <a:endParaRPr lang="en-GB" sz="1200" b="0" i="0" u="none" strike="noStrike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10" name="Rectangle 389"/>
          <p:cNvSpPr>
            <a:spLocks noChangeArrowheads="1"/>
          </p:cNvSpPr>
          <p:nvPr/>
        </p:nvSpPr>
        <p:spPr bwMode="auto">
          <a:xfrm>
            <a:off x="6133185" y="5688449"/>
            <a:ext cx="5099124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en-US" sz="1000" dirty="0" err="1" smtClean="0">
                <a:solidFill>
                  <a:srgbClr val="000000"/>
                </a:solidFill>
              </a:rPr>
              <a:t>Preencher</a:t>
            </a:r>
            <a:r>
              <a:rPr lang="en-US" altLang="en-US" sz="1000" dirty="0" smtClean="0">
                <a:solidFill>
                  <a:srgbClr val="000000"/>
                </a:solidFill>
              </a:rPr>
              <a:t> com S, N, D </a:t>
            </a:r>
            <a:r>
              <a:rPr lang="en-US" altLang="en-US" sz="1000" dirty="0" err="1" smtClean="0">
                <a:solidFill>
                  <a:srgbClr val="000000"/>
                </a:solidFill>
              </a:rPr>
              <a:t>em</a:t>
            </a:r>
            <a:r>
              <a:rPr lang="en-US" altLang="en-US" sz="1000" dirty="0" smtClean="0">
                <a:solidFill>
                  <a:srgbClr val="000000"/>
                </a:solidFill>
              </a:rPr>
              <a:t> </a:t>
            </a:r>
            <a:r>
              <a:rPr lang="en-US" altLang="en-US" sz="1000" dirty="0" err="1" smtClean="0">
                <a:solidFill>
                  <a:srgbClr val="000000"/>
                </a:solidFill>
              </a:rPr>
              <a:t>cada</a:t>
            </a:r>
            <a:r>
              <a:rPr lang="en-US" altLang="en-US" sz="1000" dirty="0" smtClean="0">
                <a:solidFill>
                  <a:srgbClr val="000000"/>
                </a:solidFill>
              </a:rPr>
              <a:t> </a:t>
            </a:r>
            <a:r>
              <a:rPr lang="en-US" altLang="en-US" sz="1000" dirty="0" err="1" smtClean="0">
                <a:solidFill>
                  <a:srgbClr val="000000"/>
                </a:solidFill>
              </a:rPr>
              <a:t>celula</a:t>
            </a:r>
            <a:r>
              <a:rPr lang="en-US" altLang="en-US" sz="1000" dirty="0" smtClean="0">
                <a:solidFill>
                  <a:srgbClr val="000000"/>
                </a:solidFill>
              </a:rPr>
              <a:t>; Pneumonia</a:t>
            </a:r>
            <a:r>
              <a:rPr lang="en-US" altLang="en-US" sz="1000" dirty="0">
                <a:solidFill>
                  <a:srgbClr val="000000"/>
                </a:solidFill>
              </a:rPr>
              <a:t>, infecções da corrente sanguínea e infecções do trato urinário: associada aos cuidados de saúde e / ou associada ao dispositivo; Cuidados bundle: 3-5 práticas baseadas em evidências para melhorar o resultado paciente; Formação: formação ou educação; Lista de verificação: auto-aplicado; Auditoria: processo externo (vigilância processo, observações ...)</a:t>
            </a:r>
          </a:p>
        </p:txBody>
      </p:sp>
      <p:sp>
        <p:nvSpPr>
          <p:cNvPr id="2" name="Rectangle 1"/>
          <p:cNvSpPr/>
          <p:nvPr/>
        </p:nvSpPr>
        <p:spPr>
          <a:xfrm>
            <a:off x="1271464" y="5496483"/>
            <a:ext cx="460851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1000" dirty="0" smtClean="0">
                <a:solidFill>
                  <a:srgbClr val="000000"/>
                </a:solidFill>
              </a:rPr>
              <a:t>CA: </a:t>
            </a:r>
            <a:r>
              <a:rPr lang="en-US" altLang="en-US" sz="1000" dirty="0" err="1">
                <a:solidFill>
                  <a:srgbClr val="000000"/>
                </a:solidFill>
              </a:rPr>
              <a:t>C</a:t>
            </a:r>
            <a:r>
              <a:rPr lang="en-US" altLang="en-US" sz="1000" dirty="0" err="1" smtClean="0">
                <a:solidFill>
                  <a:srgbClr val="000000"/>
                </a:solidFill>
              </a:rPr>
              <a:t>onselho</a:t>
            </a:r>
            <a:r>
              <a:rPr lang="en-US" altLang="en-US" sz="1000" dirty="0" smtClean="0">
                <a:solidFill>
                  <a:srgbClr val="000000"/>
                </a:solidFill>
              </a:rPr>
              <a:t> de </a:t>
            </a:r>
            <a:r>
              <a:rPr lang="en-US" altLang="en-US" sz="1000" dirty="0" err="1">
                <a:solidFill>
                  <a:srgbClr val="000000"/>
                </a:solidFill>
              </a:rPr>
              <a:t>A</a:t>
            </a:r>
            <a:r>
              <a:rPr lang="en-US" altLang="en-US" sz="1000" dirty="0" err="1" smtClean="0">
                <a:solidFill>
                  <a:srgbClr val="000000"/>
                </a:solidFill>
              </a:rPr>
              <a:t>dministração</a:t>
            </a:r>
            <a:r>
              <a:rPr lang="en-US" altLang="en-US" sz="1000" dirty="0" smtClean="0">
                <a:solidFill>
                  <a:srgbClr val="000000"/>
                </a:solidFill>
              </a:rPr>
              <a:t>, SSI</a:t>
            </a:r>
            <a:r>
              <a:rPr lang="en-US" altLang="en-US" sz="1000" dirty="0">
                <a:solidFill>
                  <a:srgbClr val="000000"/>
                </a:solidFill>
              </a:rPr>
              <a:t>: infecções de </a:t>
            </a:r>
            <a:r>
              <a:rPr lang="en-US" altLang="en-US" sz="1000" dirty="0" smtClean="0">
                <a:solidFill>
                  <a:srgbClr val="000000"/>
                </a:solidFill>
              </a:rPr>
              <a:t>local </a:t>
            </a:r>
            <a:r>
              <a:rPr lang="en-US" altLang="en-US" sz="1000" dirty="0" err="1" smtClean="0">
                <a:solidFill>
                  <a:srgbClr val="000000"/>
                </a:solidFill>
              </a:rPr>
              <a:t>cirúrgico</a:t>
            </a:r>
            <a:r>
              <a:rPr lang="en-US" altLang="en-US" sz="1000" dirty="0">
                <a:solidFill>
                  <a:srgbClr val="000000"/>
                </a:solidFill>
              </a:rPr>
              <a:t>; </a:t>
            </a:r>
            <a:r>
              <a:rPr lang="en-US" altLang="en-US" sz="1000" dirty="0" smtClean="0">
                <a:solidFill>
                  <a:srgbClr val="000000"/>
                </a:solidFill>
              </a:rPr>
              <a:t>UTC: </a:t>
            </a:r>
            <a:r>
              <a:rPr lang="en-US" altLang="en-US" sz="1000" dirty="0" err="1" smtClean="0">
                <a:solidFill>
                  <a:srgbClr val="000000"/>
                </a:solidFill>
              </a:rPr>
              <a:t>Unidade</a:t>
            </a:r>
            <a:r>
              <a:rPr lang="en-US" altLang="en-US" sz="1000" dirty="0" smtClean="0">
                <a:solidFill>
                  <a:srgbClr val="000000"/>
                </a:solidFill>
              </a:rPr>
              <a:t> </a:t>
            </a:r>
            <a:r>
              <a:rPr lang="en-US" altLang="en-US" sz="1000" dirty="0">
                <a:solidFill>
                  <a:srgbClr val="000000"/>
                </a:solidFill>
              </a:rPr>
              <a:t>de </a:t>
            </a:r>
            <a:r>
              <a:rPr lang="en-US" altLang="en-US" sz="1000" dirty="0" err="1" smtClean="0">
                <a:solidFill>
                  <a:srgbClr val="000000"/>
                </a:solidFill>
              </a:rPr>
              <a:t>cuidados</a:t>
            </a:r>
            <a:r>
              <a:rPr lang="en-US" altLang="en-US" sz="1000" dirty="0" smtClean="0">
                <a:solidFill>
                  <a:srgbClr val="000000"/>
                </a:solidFill>
              </a:rPr>
              <a:t> </a:t>
            </a:r>
            <a:r>
              <a:rPr lang="en-US" altLang="en-US" sz="1000" dirty="0" err="1" smtClean="0">
                <a:solidFill>
                  <a:srgbClr val="000000"/>
                </a:solidFill>
              </a:rPr>
              <a:t>intensivos</a:t>
            </a:r>
            <a:r>
              <a:rPr lang="en-US" altLang="en-US" sz="1000" dirty="0" smtClean="0">
                <a:solidFill>
                  <a:srgbClr val="000000"/>
                </a:solidFill>
              </a:rPr>
              <a:t>; (IACS </a:t>
            </a:r>
            <a:r>
              <a:rPr lang="en-US" altLang="en-US" sz="1000" dirty="0">
                <a:solidFill>
                  <a:srgbClr val="000000"/>
                </a:solidFill>
              </a:rPr>
              <a:t>nas UTIs)</a:t>
            </a:r>
            <a:r>
              <a:rPr lang="en-GB" altLang="en-US" sz="1000" dirty="0"/>
              <a:t>; </a:t>
            </a:r>
            <a:r>
              <a:rPr lang="en-US" altLang="en-US" sz="1000" dirty="0">
                <a:solidFill>
                  <a:srgbClr val="000000"/>
                </a:solidFill>
              </a:rPr>
              <a:t>CDI: </a:t>
            </a:r>
            <a:r>
              <a:rPr lang="en-US" altLang="en-US" sz="1000" dirty="0" err="1" smtClean="0">
                <a:solidFill>
                  <a:srgbClr val="000000"/>
                </a:solidFill>
              </a:rPr>
              <a:t>infeçoes</a:t>
            </a:r>
            <a:r>
              <a:rPr lang="en-US" altLang="en-US" sz="1000" dirty="0" smtClean="0">
                <a:solidFill>
                  <a:srgbClr val="000000"/>
                </a:solidFill>
              </a:rPr>
              <a:t> </a:t>
            </a:r>
            <a:r>
              <a:rPr lang="en-US" altLang="en-US" sz="1000" dirty="0" err="1" smtClean="0">
                <a:solidFill>
                  <a:srgbClr val="000000"/>
                </a:solidFill>
              </a:rPr>
              <a:t>por</a:t>
            </a:r>
            <a:r>
              <a:rPr lang="en-US" altLang="en-US" sz="1000" dirty="0" smtClean="0">
                <a:solidFill>
                  <a:srgbClr val="000000"/>
                </a:solidFill>
              </a:rPr>
              <a:t> </a:t>
            </a:r>
            <a:r>
              <a:rPr lang="en-US" altLang="en-US" sz="1000" i="1" dirty="0" smtClean="0">
                <a:solidFill>
                  <a:srgbClr val="000000"/>
                </a:solidFill>
              </a:rPr>
              <a:t>Clostridium </a:t>
            </a:r>
            <a:r>
              <a:rPr lang="en-US" altLang="en-US" sz="1000" i="1" dirty="0">
                <a:solidFill>
                  <a:srgbClr val="000000"/>
                </a:solidFill>
              </a:rPr>
              <a:t>difficile </a:t>
            </a:r>
            <a:r>
              <a:rPr lang="en-US" altLang="en-US" sz="1000" dirty="0" smtClean="0">
                <a:solidFill>
                  <a:srgbClr val="000000"/>
                </a:solidFill>
              </a:rPr>
              <a:t> </a:t>
            </a:r>
            <a:endParaRPr lang="en-GB" sz="1000" dirty="0"/>
          </a:p>
        </p:txBody>
      </p:sp>
      <p:sp>
        <p:nvSpPr>
          <p:cNvPr id="12" name="Multiply 11"/>
          <p:cNvSpPr/>
          <p:nvPr/>
        </p:nvSpPr>
        <p:spPr bwMode="auto">
          <a:xfrm>
            <a:off x="7895966" y="2617908"/>
            <a:ext cx="172995" cy="189471"/>
          </a:xfrm>
          <a:prstGeom prst="mathMultiply">
            <a:avLst/>
          </a:prstGeom>
          <a:solidFill>
            <a:schemeClr val="tx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14" name="Multiply 13"/>
          <p:cNvSpPr/>
          <p:nvPr/>
        </p:nvSpPr>
        <p:spPr bwMode="auto">
          <a:xfrm>
            <a:off x="10188216" y="2617909"/>
            <a:ext cx="172995" cy="189471"/>
          </a:xfrm>
          <a:prstGeom prst="mathMultiply">
            <a:avLst/>
          </a:prstGeom>
          <a:solidFill>
            <a:schemeClr val="tx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15" name="Multiply 14"/>
          <p:cNvSpPr/>
          <p:nvPr/>
        </p:nvSpPr>
        <p:spPr bwMode="auto">
          <a:xfrm>
            <a:off x="8830962" y="2597987"/>
            <a:ext cx="172995" cy="189471"/>
          </a:xfrm>
          <a:prstGeom prst="mathMultiply">
            <a:avLst/>
          </a:prstGeom>
          <a:solidFill>
            <a:schemeClr val="tx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16" name="Multiply 15"/>
          <p:cNvSpPr/>
          <p:nvPr/>
        </p:nvSpPr>
        <p:spPr bwMode="auto">
          <a:xfrm>
            <a:off x="9285513" y="2597987"/>
            <a:ext cx="172995" cy="189471"/>
          </a:xfrm>
          <a:prstGeom prst="mathMultiply">
            <a:avLst/>
          </a:prstGeom>
          <a:solidFill>
            <a:schemeClr val="tx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17" name="Multiply 16"/>
          <p:cNvSpPr/>
          <p:nvPr/>
        </p:nvSpPr>
        <p:spPr bwMode="auto">
          <a:xfrm>
            <a:off x="10638647" y="2617908"/>
            <a:ext cx="172995" cy="189471"/>
          </a:xfrm>
          <a:prstGeom prst="mathMultiply">
            <a:avLst/>
          </a:prstGeom>
          <a:solidFill>
            <a:schemeClr val="tx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18" name="Multiply 17"/>
          <p:cNvSpPr/>
          <p:nvPr/>
        </p:nvSpPr>
        <p:spPr bwMode="auto">
          <a:xfrm>
            <a:off x="10725144" y="4831759"/>
            <a:ext cx="172995" cy="189471"/>
          </a:xfrm>
          <a:prstGeom prst="mathMultiply">
            <a:avLst/>
          </a:prstGeom>
          <a:solidFill>
            <a:schemeClr val="tx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19" name="Multiply 18"/>
          <p:cNvSpPr/>
          <p:nvPr/>
        </p:nvSpPr>
        <p:spPr bwMode="auto">
          <a:xfrm>
            <a:off x="10168452" y="4831758"/>
            <a:ext cx="172995" cy="189471"/>
          </a:xfrm>
          <a:prstGeom prst="mathMultiply">
            <a:avLst/>
          </a:prstGeom>
          <a:solidFill>
            <a:schemeClr val="tx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0" name="Multiply 19"/>
          <p:cNvSpPr/>
          <p:nvPr/>
        </p:nvSpPr>
        <p:spPr bwMode="auto">
          <a:xfrm>
            <a:off x="7917769" y="4831760"/>
            <a:ext cx="172995" cy="189471"/>
          </a:xfrm>
          <a:prstGeom prst="mathMultiply">
            <a:avLst/>
          </a:prstGeom>
          <a:solidFill>
            <a:schemeClr val="tx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1" name="Multiply 20"/>
          <p:cNvSpPr/>
          <p:nvPr/>
        </p:nvSpPr>
        <p:spPr bwMode="auto">
          <a:xfrm>
            <a:off x="10647732" y="2885637"/>
            <a:ext cx="172995" cy="189471"/>
          </a:xfrm>
          <a:prstGeom prst="mathMultiply">
            <a:avLst/>
          </a:prstGeom>
          <a:solidFill>
            <a:schemeClr val="tx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2" name="Multiply 21"/>
          <p:cNvSpPr/>
          <p:nvPr/>
        </p:nvSpPr>
        <p:spPr bwMode="auto">
          <a:xfrm>
            <a:off x="10189048" y="2867437"/>
            <a:ext cx="172995" cy="189471"/>
          </a:xfrm>
          <a:prstGeom prst="mathMultiply">
            <a:avLst/>
          </a:prstGeom>
          <a:solidFill>
            <a:schemeClr val="tx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3" name="Multiply 22"/>
          <p:cNvSpPr/>
          <p:nvPr/>
        </p:nvSpPr>
        <p:spPr bwMode="auto">
          <a:xfrm>
            <a:off x="9285513" y="2877048"/>
            <a:ext cx="172995" cy="189471"/>
          </a:xfrm>
          <a:prstGeom prst="mathMultiply">
            <a:avLst/>
          </a:prstGeom>
          <a:solidFill>
            <a:schemeClr val="tx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4" name="Multiply 23"/>
          <p:cNvSpPr/>
          <p:nvPr/>
        </p:nvSpPr>
        <p:spPr bwMode="auto">
          <a:xfrm>
            <a:off x="8825760" y="2885637"/>
            <a:ext cx="172995" cy="189471"/>
          </a:xfrm>
          <a:prstGeom prst="mathMultiply">
            <a:avLst/>
          </a:prstGeom>
          <a:solidFill>
            <a:schemeClr val="tx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6" name="Multiply 25"/>
          <p:cNvSpPr/>
          <p:nvPr/>
        </p:nvSpPr>
        <p:spPr bwMode="auto">
          <a:xfrm>
            <a:off x="7895966" y="2877049"/>
            <a:ext cx="172995" cy="189471"/>
          </a:xfrm>
          <a:prstGeom prst="mathMultiply">
            <a:avLst/>
          </a:prstGeom>
          <a:solidFill>
            <a:schemeClr val="tx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7" name="Multiply 26"/>
          <p:cNvSpPr/>
          <p:nvPr/>
        </p:nvSpPr>
        <p:spPr bwMode="auto">
          <a:xfrm>
            <a:off x="8378272" y="2862375"/>
            <a:ext cx="172995" cy="189471"/>
          </a:xfrm>
          <a:prstGeom prst="mathMultiply">
            <a:avLst/>
          </a:prstGeom>
          <a:solidFill>
            <a:schemeClr val="tx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8" name="Multiply 27"/>
          <p:cNvSpPr/>
          <p:nvPr/>
        </p:nvSpPr>
        <p:spPr bwMode="auto">
          <a:xfrm>
            <a:off x="8372458" y="2615840"/>
            <a:ext cx="172995" cy="189471"/>
          </a:xfrm>
          <a:prstGeom prst="mathMultiply">
            <a:avLst/>
          </a:prstGeom>
          <a:solidFill>
            <a:schemeClr val="tx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9" name="Multiply 21"/>
          <p:cNvSpPr/>
          <p:nvPr/>
        </p:nvSpPr>
        <p:spPr bwMode="auto">
          <a:xfrm>
            <a:off x="10168453" y="3287128"/>
            <a:ext cx="172995" cy="189471"/>
          </a:xfrm>
          <a:prstGeom prst="mathMultiply">
            <a:avLst/>
          </a:prstGeom>
          <a:solidFill>
            <a:schemeClr val="tx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0" name="Multiply 19"/>
          <p:cNvSpPr/>
          <p:nvPr/>
        </p:nvSpPr>
        <p:spPr bwMode="auto">
          <a:xfrm>
            <a:off x="7917768" y="5511021"/>
            <a:ext cx="172995" cy="189471"/>
          </a:xfrm>
          <a:prstGeom prst="mathMultiply">
            <a:avLst/>
          </a:prstGeom>
          <a:solidFill>
            <a:schemeClr val="tx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7876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err="1">
                <a:ea typeface="ＭＳ Ｐゴシック" panose="020B0600070205080204" pitchFamily="34" charset="-128"/>
              </a:rPr>
              <a:t>Indicadores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>
                <a:ea typeface="ＭＳ Ｐゴシック" panose="020B0600070205080204" pitchFamily="34" charset="-128"/>
              </a:rPr>
              <a:t>estrutura</a:t>
            </a:r>
            <a:r>
              <a:rPr lang="en-GB" altLang="en-US" dirty="0">
                <a:ea typeface="ＭＳ Ｐゴシック" panose="020B0600070205080204" pitchFamily="34" charset="-128"/>
              </a:rPr>
              <a:t> e </a:t>
            </a:r>
            <a:r>
              <a:rPr lang="en-GB" altLang="en-US" dirty="0" err="1">
                <a:ea typeface="ＭＳ Ｐゴシック" panose="020B0600070205080204" pitchFamily="34" charset="-128"/>
              </a:rPr>
              <a:t>processo</a:t>
            </a:r>
            <a:r>
              <a:rPr lang="en-GB" altLang="en-US" dirty="0">
                <a:ea typeface="ＭＳ Ｐゴシック" panose="020B0600070205080204" pitchFamily="34" charset="-128"/>
              </a:rPr>
              <a:t>– </a:t>
            </a:r>
            <a:r>
              <a:rPr lang="en-GB" altLang="en-US" dirty="0" err="1" smtClean="0">
                <a:ea typeface="ＭＳ Ｐゴシック" panose="020B0600070205080204" pitchFamily="34" charset="-128"/>
              </a:rPr>
              <a:t>Caso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 3</a:t>
            </a:r>
          </a:p>
        </p:txBody>
      </p:sp>
      <p:sp>
        <p:nvSpPr>
          <p:cNvPr id="12291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2000" dirty="0" smtClean="0">
                <a:ea typeface="ＭＳ Ｐゴシック" panose="020B0600070205080204" pitchFamily="34" charset="-128"/>
              </a:rPr>
              <a:t>O pessoal da unidade de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cuidados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intensivos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de um hospital universitário (capacidade: 10 camas, 1450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pacientes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últimos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anos) inclui </a:t>
            </a:r>
            <a:r>
              <a:rPr lang="en-GB" altLang="en-US" sz="2000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21 enfermeiros 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e </a:t>
            </a:r>
            <a:r>
              <a:rPr lang="en-GB" altLang="en-US" sz="2000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8 auxiliares de enfermagem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. </a:t>
            </a:r>
          </a:p>
          <a:p>
            <a:r>
              <a:rPr lang="en-GB" altLang="en-US" sz="2000" dirty="0" err="1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Três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dos 21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enfermeiros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trabalham </a:t>
            </a:r>
            <a:r>
              <a:rPr lang="en-GB" altLang="en-US" sz="2000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75%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do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horario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,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enquanto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a enfermeira-chefe faz o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trabalho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de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gestão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, com exceção de </a:t>
            </a:r>
            <a:r>
              <a:rPr lang="en-GB" altLang="en-US" sz="2000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um turno por semana 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quando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ela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presta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cuidados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diretos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de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enfermagem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. </a:t>
            </a:r>
          </a:p>
          <a:p>
            <a:r>
              <a:rPr lang="en-GB" altLang="en-US" sz="2000" dirty="0" smtClean="0">
                <a:ea typeface="ＭＳ Ｐゴシック" panose="020B0600070205080204" pitchFamily="34" charset="-128"/>
              </a:rPr>
              <a:t>De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setembro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a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quatro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maio</a:t>
            </a:r>
            <a:r>
              <a:rPr lang="en-GB" altLang="en-US" sz="2000" dirty="0">
                <a:ea typeface="ＭＳ Ｐゴシック" panose="020B0600070205080204" pitchFamily="34" charset="-128"/>
              </a:rPr>
              <a:t>,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seis estudantes de </a:t>
            </a:r>
            <a:r>
              <a:rPr lang="en-GB" altLang="en-US" sz="2000" dirty="0" err="1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enfermagem</a:t>
            </a:r>
            <a:r>
              <a:rPr lang="en-GB" altLang="en-US" sz="2000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 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no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último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ano de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curso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,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já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fazem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turnos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. </a:t>
            </a:r>
          </a:p>
          <a:p>
            <a:r>
              <a:rPr lang="en-GB" altLang="en-US" sz="2000" dirty="0" smtClean="0">
                <a:ea typeface="ＭＳ Ｐゴシック" panose="020B0600070205080204" pitchFamily="34" charset="-128"/>
              </a:rPr>
              <a:t>Dois dos 21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enfermeiros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,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são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formandos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em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enfermagem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de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terapia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intensiva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e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participam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do sistema de turnos. </a:t>
            </a:r>
          </a:p>
          <a:p>
            <a:r>
              <a:rPr lang="en-GB" altLang="en-US" sz="2000" dirty="0" smtClean="0">
                <a:ea typeface="ＭＳ Ｐゴシック" panose="020B0600070205080204" pitchFamily="34" charset="-128"/>
              </a:rPr>
              <a:t>O PPS é realizada em março.</a:t>
            </a:r>
          </a:p>
          <a:p>
            <a:endParaRPr lang="en-GB" altLang="en-US" sz="2000" i="1" dirty="0" smtClean="0">
              <a:ea typeface="ＭＳ Ｐゴシック" panose="020B0600070205080204" pitchFamily="34" charset="-128"/>
            </a:endParaRPr>
          </a:p>
          <a:p>
            <a:endParaRPr lang="en-GB" altLang="en-US" sz="2000" i="1" dirty="0" smtClean="0">
              <a:ea typeface="ＭＳ Ｐゴシック" panose="020B0600070205080204" pitchFamily="34" charset="-128"/>
            </a:endParaRPr>
          </a:p>
          <a:p>
            <a:pPr>
              <a:buNone/>
            </a:pPr>
            <a:endParaRPr lang="en-GB" altLang="en-US" sz="2000" i="1" dirty="0" smtClean="0"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Char char="Ø"/>
            </a:pPr>
            <a:r>
              <a:rPr lang="en-GB" altLang="en-US" sz="2000" i="1" dirty="0" err="1" smtClean="0">
                <a:ea typeface="ＭＳ Ｐゴシック" panose="020B0600070205080204" pitchFamily="34" charset="-128"/>
              </a:rPr>
              <a:t>Qual</a:t>
            </a:r>
            <a:r>
              <a:rPr lang="en-GB" altLang="en-US" sz="2000" i="1" dirty="0" smtClean="0">
                <a:ea typeface="ＭＳ Ｐゴシック" panose="020B0600070205080204" pitchFamily="34" charset="-128"/>
              </a:rPr>
              <a:t> é o número de FTE - </a:t>
            </a:r>
            <a:r>
              <a:rPr lang="en-GB" altLang="en-US" sz="2000" i="1" dirty="0" err="1" smtClean="0">
                <a:ea typeface="ＭＳ Ｐゴシック" panose="020B0600070205080204" pitchFamily="34" charset="-128"/>
              </a:rPr>
              <a:t>enfermeiros</a:t>
            </a:r>
            <a:r>
              <a:rPr lang="en-GB" altLang="en-US" sz="2000" i="1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i="1" dirty="0" err="1" smtClean="0">
                <a:ea typeface="ＭＳ Ｐゴシック" panose="020B0600070205080204" pitchFamily="34" charset="-128"/>
              </a:rPr>
              <a:t>na</a:t>
            </a:r>
            <a:r>
              <a:rPr lang="en-GB" altLang="en-US" sz="2000" i="1" dirty="0" smtClean="0">
                <a:ea typeface="ＭＳ Ｐゴシック" panose="020B0600070205080204" pitchFamily="34" charset="-128"/>
              </a:rPr>
              <a:t> UCI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?</a:t>
            </a:r>
          </a:p>
          <a:p>
            <a:pPr>
              <a:buFont typeface="Wingdings" pitchFamily="2" charset="2"/>
              <a:buChar char="Ø"/>
            </a:pPr>
            <a:r>
              <a:rPr lang="en-GB" altLang="en-US" sz="2000" i="1" dirty="0" err="1" smtClean="0">
                <a:ea typeface="ＭＳ Ｐゴシック" panose="020B0600070205080204" pitchFamily="34" charset="-128"/>
              </a:rPr>
              <a:t>Qual</a:t>
            </a:r>
            <a:r>
              <a:rPr lang="en-GB" altLang="en-US" sz="2000" i="1" dirty="0" smtClean="0">
                <a:ea typeface="ＭＳ Ｐゴシック" panose="020B0600070205080204" pitchFamily="34" charset="-128"/>
              </a:rPr>
              <a:t> é o número de auxiliares de </a:t>
            </a:r>
            <a:r>
              <a:rPr lang="en-GB" altLang="en-US" sz="2000" i="1" dirty="0" err="1" smtClean="0">
                <a:ea typeface="ＭＳ Ｐゴシック" panose="020B0600070205080204" pitchFamily="34" charset="-128"/>
              </a:rPr>
              <a:t>enfermagem</a:t>
            </a:r>
            <a:r>
              <a:rPr lang="en-GB" altLang="en-US" sz="2000" i="1" dirty="0" smtClean="0">
                <a:ea typeface="ＭＳ Ｐゴシック" panose="020B0600070205080204" pitchFamily="34" charset="-128"/>
              </a:rPr>
              <a:t> - FTE </a:t>
            </a:r>
            <a:r>
              <a:rPr lang="en-GB" altLang="en-US" sz="2000" i="1" dirty="0" err="1" smtClean="0">
                <a:ea typeface="ＭＳ Ｐゴシック" panose="020B0600070205080204" pitchFamily="34" charset="-128"/>
              </a:rPr>
              <a:t>em</a:t>
            </a:r>
            <a:r>
              <a:rPr lang="en-GB" altLang="en-US" sz="2000" i="1" dirty="0" smtClean="0">
                <a:ea typeface="ＭＳ Ｐゴシック" panose="020B0600070205080204" pitchFamily="34" charset="-128"/>
              </a:rPr>
              <a:t> UCI? (AO)</a:t>
            </a:r>
          </a:p>
        </p:txBody>
      </p:sp>
    </p:spTree>
    <p:extLst>
      <p:ext uri="{BB962C8B-B14F-4D97-AF65-F5344CB8AC3E}">
        <p14:creationId xmlns:p14="http://schemas.microsoft.com/office/powerpoint/2010/main" val="2041717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FTE - </a:t>
            </a:r>
            <a:r>
              <a:rPr lang="en-GB" dirty="0" err="1"/>
              <a:t>E</a:t>
            </a:r>
            <a:r>
              <a:rPr lang="en-GB" dirty="0" err="1" smtClean="0"/>
              <a:t>nfermeiros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b="1" dirty="0" err="1" smtClean="0"/>
              <a:t>Enfermeiro</a:t>
            </a:r>
            <a:r>
              <a:rPr lang="en-GB" sz="2000" b="1" dirty="0" smtClean="0"/>
              <a:t> (a) </a:t>
            </a:r>
            <a:r>
              <a:rPr lang="en-GB" sz="2000" b="1" dirty="0" err="1" smtClean="0"/>
              <a:t>registrado</a:t>
            </a:r>
            <a:r>
              <a:rPr lang="en-GB" sz="2000" b="1" dirty="0" smtClean="0"/>
              <a:t> (a)</a:t>
            </a:r>
            <a:r>
              <a:rPr lang="en-GB" sz="2000" dirty="0" smtClean="0"/>
              <a:t>: </a:t>
            </a:r>
            <a:r>
              <a:rPr lang="en-GB" sz="2000" dirty="0" err="1" smtClean="0"/>
              <a:t>enfermeiro</a:t>
            </a:r>
            <a:r>
              <a:rPr lang="en-GB" sz="2000" dirty="0" smtClean="0"/>
              <a:t>/a com diploma </a:t>
            </a:r>
            <a:r>
              <a:rPr lang="en-GB" sz="2000" dirty="0"/>
              <a:t>de curso de </a:t>
            </a:r>
            <a:r>
              <a:rPr lang="en-GB" sz="2000" dirty="0" err="1" smtClean="0"/>
              <a:t>enfermagem</a:t>
            </a:r>
            <a:endParaRPr lang="en-GB" sz="2000" dirty="0" smtClean="0"/>
          </a:p>
          <a:p>
            <a:r>
              <a:rPr lang="en-GB" sz="2000" dirty="0" err="1" smtClean="0"/>
              <a:t>Estão</a:t>
            </a:r>
            <a:r>
              <a:rPr lang="en-GB" sz="2000" dirty="0" smtClean="0"/>
              <a:t> </a:t>
            </a:r>
            <a:r>
              <a:rPr lang="en-GB" sz="2000" dirty="0" err="1" smtClean="0"/>
              <a:t>incluidos</a:t>
            </a:r>
            <a:r>
              <a:rPr lang="en-GB" sz="2000" dirty="0" smtClean="0"/>
              <a:t> </a:t>
            </a:r>
            <a:r>
              <a:rPr lang="en-GB" sz="2000" dirty="0" err="1" smtClean="0"/>
              <a:t>todos</a:t>
            </a:r>
            <a:r>
              <a:rPr lang="en-GB" sz="2000" dirty="0" smtClean="0"/>
              <a:t> </a:t>
            </a:r>
            <a:r>
              <a:rPr lang="en-GB" sz="2000" dirty="0" err="1" smtClean="0"/>
              <a:t>os</a:t>
            </a:r>
            <a:r>
              <a:rPr lang="en-GB" sz="2000" dirty="0" smtClean="0"/>
              <a:t> </a:t>
            </a:r>
            <a:r>
              <a:rPr lang="en-GB" sz="2000" dirty="0" err="1" smtClean="0"/>
              <a:t>enfermeiros</a:t>
            </a:r>
            <a:r>
              <a:rPr lang="en-GB" sz="2000" dirty="0" smtClean="0"/>
              <a:t>, </a:t>
            </a:r>
            <a:r>
              <a:rPr lang="en-GB" sz="2000" dirty="0" err="1" smtClean="0"/>
              <a:t>independentemente</a:t>
            </a:r>
            <a:r>
              <a:rPr lang="en-GB" sz="2000" dirty="0" smtClean="0"/>
              <a:t> do </a:t>
            </a:r>
            <a:r>
              <a:rPr lang="en-GB" sz="2000" dirty="0" err="1" smtClean="0"/>
              <a:t>vinculo</a:t>
            </a:r>
            <a:r>
              <a:rPr lang="en-GB" sz="2000" dirty="0" smtClean="0"/>
              <a:t> </a:t>
            </a:r>
            <a:r>
              <a:rPr lang="en-GB" sz="2000" dirty="0" err="1" smtClean="0"/>
              <a:t>ao</a:t>
            </a:r>
            <a:r>
              <a:rPr lang="en-GB" sz="2000" dirty="0" smtClean="0"/>
              <a:t> hospital </a:t>
            </a:r>
          </a:p>
          <a:p>
            <a:r>
              <a:rPr lang="en-GB" sz="2000" dirty="0" err="1"/>
              <a:t>E</a:t>
            </a:r>
            <a:r>
              <a:rPr lang="en-GB" sz="2000" dirty="0" err="1" smtClean="0"/>
              <a:t>studantes</a:t>
            </a:r>
            <a:r>
              <a:rPr lang="en-GB" sz="2000" dirty="0" smtClean="0"/>
              <a:t> </a:t>
            </a:r>
            <a:r>
              <a:rPr lang="en-GB" sz="2000" dirty="0"/>
              <a:t>não são incluídos</a:t>
            </a:r>
            <a:r>
              <a:rPr lang="en-GB" sz="2000" dirty="0" smtClean="0"/>
              <a:t>.</a:t>
            </a:r>
          </a:p>
          <a:p>
            <a:r>
              <a:rPr lang="en-GB" sz="2000" b="1" dirty="0" smtClean="0"/>
              <a:t>Auxiliar de </a:t>
            </a:r>
            <a:r>
              <a:rPr lang="en-GB" sz="2000" b="1" dirty="0" err="1" smtClean="0"/>
              <a:t>enfermagem</a:t>
            </a:r>
            <a:r>
              <a:rPr lang="en-GB" sz="2000" dirty="0" smtClean="0"/>
              <a:t>: </a:t>
            </a:r>
            <a:r>
              <a:rPr lang="en-GB" sz="2000" dirty="0" err="1" smtClean="0"/>
              <a:t>consideram</a:t>
            </a:r>
            <a:r>
              <a:rPr lang="en-GB" sz="2000" dirty="0" smtClean="0"/>
              <a:t>-se </a:t>
            </a:r>
            <a:r>
              <a:rPr lang="en-GB" sz="2000" dirty="0" err="1" smtClean="0"/>
              <a:t>os</a:t>
            </a:r>
            <a:r>
              <a:rPr lang="en-GB" sz="2000" dirty="0" smtClean="0"/>
              <a:t> AOs </a:t>
            </a:r>
            <a:r>
              <a:rPr lang="en-GB" sz="2000" dirty="0"/>
              <a:t>(</a:t>
            </a:r>
            <a:r>
              <a:rPr lang="en-GB" sz="2000" dirty="0" err="1" smtClean="0"/>
              <a:t>referido</a:t>
            </a:r>
            <a:r>
              <a:rPr lang="en-GB" sz="2000" dirty="0" smtClean="0"/>
              <a:t> </a:t>
            </a:r>
            <a:r>
              <a:rPr lang="en-GB" sz="2000" dirty="0" err="1"/>
              <a:t>como</a:t>
            </a:r>
            <a:r>
              <a:rPr lang="en-GB" sz="2000" dirty="0"/>
              <a:t> </a:t>
            </a:r>
            <a:r>
              <a:rPr lang="en-GB" sz="2000" dirty="0" err="1" smtClean="0"/>
              <a:t>assistente</a:t>
            </a:r>
            <a:r>
              <a:rPr lang="en-GB" sz="2000" dirty="0" smtClean="0"/>
              <a:t> </a:t>
            </a:r>
            <a:r>
              <a:rPr lang="en-GB" sz="2000" dirty="0"/>
              <a:t>de cuidados de </a:t>
            </a:r>
            <a:r>
              <a:rPr lang="en-GB" sz="2000" dirty="0" err="1" smtClean="0"/>
              <a:t>saúde</a:t>
            </a:r>
            <a:r>
              <a:rPr lang="en-GB" sz="2000" dirty="0" smtClean="0"/>
              <a:t>, </a:t>
            </a:r>
            <a:r>
              <a:rPr lang="en-GB" sz="2000" dirty="0" err="1" smtClean="0"/>
              <a:t>auxiliar</a:t>
            </a:r>
            <a:r>
              <a:rPr lang="en-GB" sz="2000" dirty="0" smtClean="0"/>
              <a:t> </a:t>
            </a:r>
            <a:r>
              <a:rPr lang="en-GB" sz="2000" dirty="0"/>
              <a:t>de </a:t>
            </a:r>
            <a:r>
              <a:rPr lang="en-GB" sz="2000" dirty="0" err="1" smtClean="0"/>
              <a:t>enfermagem</a:t>
            </a:r>
            <a:r>
              <a:rPr lang="en-GB" sz="2000" dirty="0" smtClean="0"/>
              <a:t>, </a:t>
            </a:r>
            <a:r>
              <a:rPr lang="en-GB" sz="2000" dirty="0" err="1" smtClean="0"/>
              <a:t>auxiliar</a:t>
            </a:r>
            <a:r>
              <a:rPr lang="en-GB" sz="2000" dirty="0" smtClean="0"/>
              <a:t> </a:t>
            </a:r>
            <a:r>
              <a:rPr lang="en-GB" sz="2000" dirty="0"/>
              <a:t>de enfermagem "," assistente de atendimento ao </a:t>
            </a:r>
            <a:r>
              <a:rPr lang="en-GB" sz="2000" dirty="0" err="1"/>
              <a:t>paciente</a:t>
            </a:r>
            <a:r>
              <a:rPr lang="en-GB" sz="2000" dirty="0"/>
              <a:t> </a:t>
            </a:r>
            <a:endParaRPr lang="en-GB" sz="2000" dirty="0" smtClean="0"/>
          </a:p>
          <a:p>
            <a:r>
              <a:rPr lang="en-GB" altLang="en-US" sz="2000" b="1" dirty="0" smtClean="0">
                <a:ea typeface="ＭＳ Ｐゴシック" panose="020B0600070205080204" pitchFamily="34" charset="-128"/>
              </a:rPr>
              <a:t>tempo </a:t>
            </a:r>
            <a:r>
              <a:rPr lang="en-GB" altLang="en-US" sz="2000" b="1" dirty="0" err="1" smtClean="0">
                <a:ea typeface="ＭＳ Ｐゴシック" panose="020B0600070205080204" pitchFamily="34" charset="-128"/>
              </a:rPr>
              <a:t>equivalente</a:t>
            </a:r>
            <a:r>
              <a:rPr lang="en-GB" altLang="en-US" sz="2000" b="1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b="1" dirty="0" err="1" smtClean="0">
                <a:ea typeface="ＭＳ Ｐゴシック" panose="020B0600070205080204" pitchFamily="34" charset="-128"/>
              </a:rPr>
              <a:t>completo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: (Turnos de 5 x 8 horas) por exemplo, 40 h / semana</a:t>
            </a:r>
            <a:endParaRPr lang="en-GB" altLang="en-US" sz="2000" dirty="0">
              <a:ea typeface="ＭＳ Ｐゴシック" panose="020B0600070205080204" pitchFamily="34" charset="-128"/>
            </a:endParaRPr>
          </a:p>
          <a:p>
            <a:endParaRPr lang="en-GB" altLang="en-US" sz="2000" i="1" dirty="0" smtClean="0">
              <a:ea typeface="ＭＳ Ｐゴシック" panose="020B0600070205080204" pitchFamily="34" charset="-128"/>
            </a:endParaRPr>
          </a:p>
          <a:p>
            <a:r>
              <a:rPr lang="en-GB" altLang="en-US" sz="2000" i="1" dirty="0" err="1" smtClean="0">
                <a:ea typeface="ＭＳ Ｐゴシック" panose="020B0600070205080204" pitchFamily="34" charset="-128"/>
              </a:rPr>
              <a:t>Qual</a:t>
            </a:r>
            <a:r>
              <a:rPr lang="en-GB" altLang="en-US" sz="2000" i="1" dirty="0" smtClean="0">
                <a:ea typeface="ＭＳ Ｐゴシック" panose="020B0600070205080204" pitchFamily="34" charset="-128"/>
              </a:rPr>
              <a:t> é </a:t>
            </a:r>
            <a:r>
              <a:rPr lang="en-GB" altLang="en-US" sz="2000" i="1" dirty="0">
                <a:ea typeface="ＭＳ Ｐゴシック" panose="020B0600070205080204" pitchFamily="34" charset="-128"/>
              </a:rPr>
              <a:t>o número de FTE enfermeiros </a:t>
            </a:r>
            <a:r>
              <a:rPr lang="en-GB" altLang="en-US" sz="2000" i="1" dirty="0" err="1">
                <a:ea typeface="ＭＳ Ｐゴシック" panose="020B0600070205080204" pitchFamily="34" charset="-128"/>
              </a:rPr>
              <a:t>na</a:t>
            </a:r>
            <a:r>
              <a:rPr lang="en-GB" altLang="en-US" sz="2000" i="1" dirty="0">
                <a:ea typeface="ＭＳ Ｐゴシック" panose="020B0600070205080204" pitchFamily="34" charset="-128"/>
              </a:rPr>
              <a:t> </a:t>
            </a:r>
            <a:r>
              <a:rPr lang="en-GB" altLang="en-US" sz="2000" i="1" dirty="0" smtClean="0">
                <a:ea typeface="ＭＳ Ｐゴシック" panose="020B0600070205080204" pitchFamily="34" charset="-128"/>
              </a:rPr>
              <a:t>UCI</a:t>
            </a:r>
            <a:r>
              <a:rPr lang="en-GB" altLang="en-US" sz="2000" dirty="0">
                <a:ea typeface="ＭＳ Ｐゴシック" panose="020B0600070205080204" pitchFamily="34" charset="-128"/>
              </a:rPr>
              <a:t>?</a:t>
            </a:r>
          </a:p>
          <a:p>
            <a:pPr lvl="1"/>
            <a:r>
              <a:rPr lang="en-GB" altLang="en-US" sz="2000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18 </a:t>
            </a:r>
            <a:r>
              <a:rPr lang="en-GB" altLang="en-US" sz="20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FTEs + 3 * 0,75 FTEs </a:t>
            </a:r>
            <a:r>
              <a:rPr lang="en-GB" altLang="en-US" sz="2000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= 20.25 FTEs (o </a:t>
            </a:r>
            <a:r>
              <a:rPr lang="en-GB" altLang="en-US" sz="2000" dirty="0" err="1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trabalho</a:t>
            </a:r>
            <a:r>
              <a:rPr lang="en-GB" altLang="en-US" sz="2000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 </a:t>
            </a:r>
            <a:r>
              <a:rPr lang="en-GB" altLang="en-US" sz="2000" i="1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de </a:t>
            </a:r>
            <a:r>
              <a:rPr lang="en-GB" altLang="en-US" sz="2000" i="1" dirty="0" err="1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gestão</a:t>
            </a:r>
            <a:r>
              <a:rPr lang="en-GB" altLang="en-US" sz="2000" i="1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 </a:t>
            </a:r>
            <a:r>
              <a:rPr lang="en-GB" altLang="en-US" sz="2000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é incluído)</a:t>
            </a:r>
            <a:endParaRPr lang="en-GB" altLang="en-US" sz="2000" dirty="0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r>
              <a:rPr lang="en-GB" altLang="en-US" sz="2000" i="1" dirty="0" err="1" smtClean="0">
                <a:ea typeface="ＭＳ Ｐゴシック" panose="020B0600070205080204" pitchFamily="34" charset="-128"/>
              </a:rPr>
              <a:t>Qual</a:t>
            </a:r>
            <a:r>
              <a:rPr lang="en-GB" altLang="en-US" sz="2000" i="1" dirty="0" smtClean="0">
                <a:ea typeface="ＭＳ Ｐゴシック" panose="020B0600070205080204" pitchFamily="34" charset="-128"/>
              </a:rPr>
              <a:t> é </a:t>
            </a:r>
            <a:r>
              <a:rPr lang="en-GB" altLang="en-US" sz="2000" i="1" dirty="0">
                <a:ea typeface="ＭＳ Ｐゴシック" panose="020B0600070205080204" pitchFamily="34" charset="-128"/>
              </a:rPr>
              <a:t>o número de auxiliares de enfermagem FTE </a:t>
            </a:r>
            <a:r>
              <a:rPr lang="en-GB" altLang="en-US" sz="2000" i="1" dirty="0" err="1" smtClean="0">
                <a:ea typeface="ＭＳ Ｐゴシック" panose="020B0600070205080204" pitchFamily="34" charset="-128"/>
              </a:rPr>
              <a:t>na</a:t>
            </a:r>
            <a:r>
              <a:rPr lang="en-GB" altLang="en-US" sz="2000" i="1" dirty="0" smtClean="0">
                <a:ea typeface="ＭＳ Ｐゴシック" panose="020B0600070205080204" pitchFamily="34" charset="-128"/>
              </a:rPr>
              <a:t> UCI</a:t>
            </a:r>
            <a:endParaRPr lang="en-GB" altLang="en-US" sz="2000" i="1" dirty="0">
              <a:ea typeface="ＭＳ Ｐゴシック" panose="020B0600070205080204" pitchFamily="34" charset="-128"/>
            </a:endParaRPr>
          </a:p>
          <a:p>
            <a:pPr lvl="1"/>
            <a:r>
              <a:rPr lang="en-GB" altLang="en-US" sz="20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8 FTEs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1854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" descr="ECDC-Logo_4c_e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7481" y="132639"/>
            <a:ext cx="660400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5"/>
          <p:cNvSpPr>
            <a:spLocks noChangeArrowheads="1"/>
          </p:cNvSpPr>
          <p:nvPr/>
        </p:nvSpPr>
        <p:spPr bwMode="auto">
          <a:xfrm>
            <a:off x="2382644" y="100888"/>
            <a:ext cx="8043862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292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Inquérito Europeu Prevalência de Saúde Infecções Associadas e Antimicrobial Uso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292" b="1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Formulario</a:t>
            </a:r>
            <a:r>
              <a:rPr lang="en-US" altLang="en-US" sz="1292" b="1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1292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H1. </a:t>
            </a:r>
            <a:r>
              <a:rPr lang="en-US" altLang="en-US" sz="1292" b="1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Dados </a:t>
            </a:r>
            <a:r>
              <a:rPr lang="en-US" altLang="en-US" sz="1292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hospitalares 1/3</a:t>
            </a:r>
          </a:p>
        </p:txBody>
      </p:sp>
      <p:sp>
        <p:nvSpPr>
          <p:cNvPr id="3076" name="Rectangle 8"/>
          <p:cNvSpPr>
            <a:spLocks noChangeArrowheads="1"/>
          </p:cNvSpPr>
          <p:nvPr/>
        </p:nvSpPr>
        <p:spPr bwMode="auto">
          <a:xfrm>
            <a:off x="1717481" y="766052"/>
            <a:ext cx="3856038" cy="3886000"/>
          </a:xfrm>
          <a:prstGeom prst="rect">
            <a:avLst/>
          </a:prstGeom>
          <a:noFill/>
          <a:ln w="28575">
            <a:solidFill>
              <a:srgbClr val="66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defTabSz="652463" eaLnBrk="0" hangingPunct="0">
              <a:spcBef>
                <a:spcPct val="20000"/>
              </a:spcBef>
              <a:buChar char="•"/>
              <a:tabLst>
                <a:tab pos="1173163" algn="l"/>
                <a:tab pos="2146300" algn="l"/>
                <a:tab pos="3140075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52463" eaLnBrk="0" hangingPunct="0">
              <a:spcBef>
                <a:spcPct val="20000"/>
              </a:spcBef>
              <a:buChar char="–"/>
              <a:tabLst>
                <a:tab pos="1173163" algn="l"/>
                <a:tab pos="2146300" algn="l"/>
                <a:tab pos="3140075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52463" eaLnBrk="0" hangingPunct="0">
              <a:spcBef>
                <a:spcPct val="20000"/>
              </a:spcBef>
              <a:buChar char="•"/>
              <a:tabLst>
                <a:tab pos="1173163" algn="l"/>
                <a:tab pos="2146300" algn="l"/>
                <a:tab pos="3140075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52463" eaLnBrk="0" hangingPunct="0">
              <a:spcBef>
                <a:spcPct val="20000"/>
              </a:spcBef>
              <a:buChar char="–"/>
              <a:tabLst>
                <a:tab pos="1173163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52463" eaLnBrk="0" hangingPunct="0">
              <a:spcBef>
                <a:spcPct val="20000"/>
              </a:spcBef>
              <a:buChar char="»"/>
              <a:tabLst>
                <a:tab pos="1173163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173163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173163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173163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173163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108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Código Hospital:		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108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108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datas de inquérito: De __ / __ / ____ Para:  </a:t>
            </a:r>
            <a:r>
              <a:rPr lang="en-US" altLang="en-US" sz="1108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1108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__ / __ /</a:t>
            </a:r>
            <a:r>
              <a:rPr lang="en-US" altLang="en-US" sz="1108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1108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1108" b="1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_</a:t>
            </a:r>
            <a:endParaRPr lang="en-US" altLang="en-US" sz="1108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108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	</a:t>
            </a:r>
            <a:r>
              <a:rPr lang="en-US" altLang="en-US" sz="1108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    </a:t>
            </a:r>
            <a:r>
              <a:rPr lang="en-US" altLang="en-US" sz="1108" i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dd</a:t>
            </a:r>
            <a:r>
              <a:rPr lang="en-US" altLang="en-US" sz="1108" i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/ </a:t>
            </a:r>
            <a:r>
              <a:rPr lang="en-US" altLang="en-US" sz="1108" i="1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mm </a:t>
            </a:r>
            <a:r>
              <a:rPr lang="en-US" altLang="en-US" sz="1108" i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/ </a:t>
            </a:r>
            <a:r>
              <a:rPr lang="en-US" altLang="en-US" sz="1108" i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aaaa</a:t>
            </a:r>
            <a:r>
              <a:rPr lang="en-US" altLang="en-US" sz="1108" i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      </a:t>
            </a:r>
            <a:r>
              <a:rPr lang="en-US" altLang="en-US" sz="1108" i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dd</a:t>
            </a:r>
            <a:r>
              <a:rPr lang="en-US" altLang="en-US" sz="1108" i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/ </a:t>
            </a:r>
            <a:r>
              <a:rPr lang="en-US" altLang="en-US" sz="1108" i="1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mm </a:t>
            </a:r>
            <a:r>
              <a:rPr lang="en-US" altLang="en-US" sz="1108" i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/ </a:t>
            </a:r>
            <a:r>
              <a:rPr lang="en-US" altLang="en-US" sz="1108" i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aaaa</a:t>
            </a:r>
            <a:r>
              <a:rPr lang="en-US" altLang="en-US" sz="1108" i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108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eaLnBrk="1" fontAlgn="base" hangingPunct="1">
              <a:spcBef>
                <a:spcPct val="5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108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Lotação</a:t>
            </a:r>
            <a:r>
              <a:rPr lang="en-US" altLang="en-US" sz="1108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1108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do hospital (número total de camas)</a:t>
            </a:r>
          </a:p>
          <a:p>
            <a:pPr eaLnBrk="1" fontAlgn="base" hangingPunct="1">
              <a:spcBef>
                <a:spcPct val="5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108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Número de camas </a:t>
            </a:r>
            <a:r>
              <a:rPr lang="en-US" altLang="en-US" sz="1108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de </a:t>
            </a:r>
            <a:r>
              <a:rPr lang="en-US" altLang="en-US" sz="1108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agudos</a:t>
            </a:r>
            <a:endParaRPr lang="en-US" altLang="en-US" sz="1108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eaLnBrk="1" fontAlgn="base" hangingPunct="1">
              <a:spcBef>
                <a:spcPct val="5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108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Número de </a:t>
            </a:r>
            <a:r>
              <a:rPr lang="en-US" altLang="en-US" sz="1108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camas de UCI</a:t>
            </a:r>
            <a:endParaRPr lang="en-US" altLang="en-US" sz="1108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108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108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Foi</a:t>
            </a:r>
            <a:r>
              <a:rPr lang="en-US" altLang="en-US" sz="1108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1108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feita</a:t>
            </a:r>
            <a:r>
              <a:rPr lang="en-US" altLang="en-US" sz="1108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1108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</a:t>
            </a:r>
            <a:r>
              <a:rPr lang="en-US" altLang="en-US" sz="1108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xclusão</a:t>
            </a:r>
            <a:r>
              <a:rPr lang="en-US" altLang="en-US" sz="1108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1108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de enfermarias para PPS? </a:t>
            </a:r>
            <a:r>
              <a:rPr lang="en-US" altLang="en-US" sz="1108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 </a:t>
            </a:r>
            <a:r>
              <a:rPr lang="en-US" altLang="en-US" sz="1662" dirty="0" smtClean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 </a:t>
            </a:r>
            <a:r>
              <a:rPr lang="en-US" altLang="en-US" sz="1108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Não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108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Se sim</a:t>
            </a:r>
            <a:r>
              <a:rPr lang="en-US" altLang="en-US" sz="1108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, </a:t>
            </a:r>
            <a:r>
              <a:rPr lang="en-US" altLang="en-US" sz="1108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por</a:t>
            </a:r>
            <a:r>
              <a:rPr lang="en-US" altLang="en-US" sz="1108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1108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favor </a:t>
            </a:r>
            <a:r>
              <a:rPr lang="en-US" altLang="en-US" sz="1108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especifique</a:t>
            </a:r>
            <a:r>
              <a:rPr lang="en-US" altLang="en-US" sz="1108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1108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quais</a:t>
            </a:r>
            <a:r>
              <a:rPr lang="en-US" altLang="en-US" sz="1108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1108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os</a:t>
            </a:r>
            <a:r>
              <a:rPr lang="en-US" altLang="en-US" sz="1108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1108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serviços</a:t>
            </a:r>
            <a:r>
              <a:rPr lang="en-US" altLang="en-US" sz="1108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que </a:t>
            </a:r>
            <a:r>
              <a:rPr lang="en-US" altLang="en-US" sz="1108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foram</a:t>
            </a:r>
            <a:r>
              <a:rPr lang="en-US" altLang="en-US" sz="1108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1108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excluídos: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108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_______________________________________________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108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eaLnBrk="1" fontAlgn="base" hangingPunct="1">
              <a:spcBef>
                <a:spcPct val="5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108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Número total de </a:t>
            </a:r>
            <a:r>
              <a:rPr lang="en-US" altLang="en-US" sz="1108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camas </a:t>
            </a:r>
            <a:r>
              <a:rPr lang="en-US" altLang="en-US" sz="1108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nos</a:t>
            </a:r>
            <a:r>
              <a:rPr lang="en-US" altLang="en-US" sz="1108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1108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serviços</a:t>
            </a:r>
            <a:r>
              <a:rPr lang="en-US" altLang="en-US" sz="1108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1108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incluídos</a:t>
            </a:r>
            <a:r>
              <a:rPr lang="en-US" altLang="en-US" sz="1108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</a:t>
            </a:r>
          </a:p>
          <a:p>
            <a:pPr eaLnBrk="1" fontAlgn="base" hangingPunct="1">
              <a:spcBef>
                <a:spcPct val="5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108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Número total de </a:t>
            </a:r>
            <a:r>
              <a:rPr lang="en-US" altLang="en-US" sz="1108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utentes</a:t>
            </a:r>
            <a:r>
              <a:rPr lang="en-US" altLang="en-US" sz="1108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1108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incluídos no PPS: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108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T</a:t>
            </a:r>
            <a:r>
              <a:rPr lang="en-US" altLang="en-US" sz="1108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ipo</a:t>
            </a:r>
            <a:r>
              <a:rPr lang="en-US" altLang="en-US" sz="1108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1108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de Hospital 	</a:t>
            </a:r>
            <a:r>
              <a:rPr lang="en-US" altLang="en-US" sz="1662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 </a:t>
            </a:r>
            <a:r>
              <a:rPr lang="en-US" altLang="en-US" sz="1108" dirty="0" err="1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P</a:t>
            </a:r>
            <a:r>
              <a:rPr lang="en-US" altLang="en-US" sz="1108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rimário</a:t>
            </a:r>
            <a:r>
              <a:rPr lang="en-US" altLang="en-US" sz="1108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	</a:t>
            </a:r>
            <a:r>
              <a:rPr lang="en-US" altLang="en-US" sz="1662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 </a:t>
            </a:r>
            <a:r>
              <a:rPr lang="en-US" altLang="en-US" sz="1108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Secundário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108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	</a:t>
            </a:r>
            <a:r>
              <a:rPr lang="en-US" altLang="en-US" sz="1662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 </a:t>
            </a:r>
            <a:r>
              <a:rPr lang="en-US" altLang="en-US" sz="1108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Terciário	</a:t>
            </a:r>
            <a:r>
              <a:rPr lang="en-US" altLang="en-US" sz="1662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 </a:t>
            </a:r>
            <a:r>
              <a:rPr lang="en-US" altLang="en-US" sz="1108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Especializado</a:t>
            </a:r>
            <a:r>
              <a:rPr lang="en-US" altLang="en-US" sz="1108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, </a:t>
            </a:r>
            <a:r>
              <a:rPr lang="en-US" altLang="en-US" sz="1108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se sim, </a:t>
            </a:r>
            <a:r>
              <a:rPr lang="en-US" altLang="en-US" sz="1108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especificar</a:t>
            </a:r>
            <a:r>
              <a:rPr lang="en-US" altLang="en-US" sz="1108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: </a:t>
            </a:r>
            <a:r>
              <a:rPr lang="en-US" altLang="en-US" sz="1108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______________________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108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Estatuto</a:t>
            </a:r>
            <a:r>
              <a:rPr lang="en-US" altLang="en-US" sz="1108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/ regime do </a:t>
            </a:r>
            <a:r>
              <a:rPr lang="en-US" altLang="en-US" sz="1108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Hospital: </a:t>
            </a:r>
            <a:r>
              <a:rPr lang="en-US" altLang="en-US" sz="1662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 </a:t>
            </a:r>
            <a:r>
              <a:rPr lang="en-US" altLang="en-US" sz="1108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Privado  </a:t>
            </a:r>
            <a:r>
              <a:rPr lang="en-US" altLang="en-US" sz="1662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 </a:t>
            </a:r>
            <a:r>
              <a:rPr lang="en-US" altLang="en-US" sz="1108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Público</a:t>
            </a:r>
          </a:p>
        </p:txBody>
      </p:sp>
      <p:sp>
        <p:nvSpPr>
          <p:cNvPr id="3077" name="Rectangle 9"/>
          <p:cNvSpPr>
            <a:spLocks noChangeArrowheads="1"/>
          </p:cNvSpPr>
          <p:nvPr/>
        </p:nvSpPr>
        <p:spPr bwMode="auto">
          <a:xfrm>
            <a:off x="2978750" y="823182"/>
            <a:ext cx="666750" cy="200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GB" altLang="en-US" sz="1662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grpSp>
        <p:nvGrpSpPr>
          <p:cNvPr id="13318" name="Group 390"/>
          <p:cNvGrpSpPr>
            <a:grpSpLocks/>
          </p:cNvGrpSpPr>
          <p:nvPr/>
        </p:nvGrpSpPr>
        <p:grpSpPr bwMode="auto">
          <a:xfrm>
            <a:off x="4617470" y="1647900"/>
            <a:ext cx="665163" cy="565150"/>
            <a:chOff x="1714" y="1116"/>
            <a:chExt cx="454" cy="386"/>
          </a:xfrm>
        </p:grpSpPr>
        <p:sp>
          <p:nvSpPr>
            <p:cNvPr id="3156" name="Rectangle 12"/>
            <p:cNvSpPr>
              <a:spLocks noChangeArrowheads="1"/>
            </p:cNvSpPr>
            <p:nvPr/>
          </p:nvSpPr>
          <p:spPr bwMode="auto">
            <a:xfrm>
              <a:off x="1714" y="1116"/>
              <a:ext cx="454" cy="11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endParaRPr lang="en-GB" altLang="en-US" sz="1662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3157" name="Rectangle 13"/>
            <p:cNvSpPr>
              <a:spLocks noChangeArrowheads="1"/>
            </p:cNvSpPr>
            <p:nvPr/>
          </p:nvSpPr>
          <p:spPr bwMode="auto">
            <a:xfrm>
              <a:off x="1714" y="1252"/>
              <a:ext cx="454" cy="11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endParaRPr lang="en-GB" altLang="en-US" sz="1662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3158" name="Rectangle 14"/>
            <p:cNvSpPr>
              <a:spLocks noChangeArrowheads="1"/>
            </p:cNvSpPr>
            <p:nvPr/>
          </p:nvSpPr>
          <p:spPr bwMode="auto">
            <a:xfrm>
              <a:off x="1714" y="1389"/>
              <a:ext cx="454" cy="11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endParaRPr lang="en-GB" altLang="en-US" sz="1662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</p:grpSp>
      <p:sp>
        <p:nvSpPr>
          <p:cNvPr id="3079" name="Rectangle 80"/>
          <p:cNvSpPr>
            <a:spLocks noChangeArrowheads="1"/>
          </p:cNvSpPr>
          <p:nvPr/>
        </p:nvSpPr>
        <p:spPr bwMode="auto">
          <a:xfrm>
            <a:off x="4831553" y="3191752"/>
            <a:ext cx="665162" cy="1666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GB" altLang="en-US" sz="1662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3080" name="Rectangle 81"/>
          <p:cNvSpPr>
            <a:spLocks noChangeArrowheads="1"/>
          </p:cNvSpPr>
          <p:nvPr/>
        </p:nvSpPr>
        <p:spPr bwMode="auto">
          <a:xfrm>
            <a:off x="4831553" y="3391776"/>
            <a:ext cx="665162" cy="165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GB" altLang="en-US" sz="1662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graphicFrame>
        <p:nvGraphicFramePr>
          <p:cNvPr id="4155" name="Group 59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756513192"/>
              </p:ext>
            </p:extLst>
          </p:nvPr>
        </p:nvGraphicFramePr>
        <p:xfrm>
          <a:off x="5738620" y="766052"/>
          <a:ext cx="4943725" cy="5225817"/>
        </p:xfrm>
        <a:graphic>
          <a:graphicData uri="http://schemas.openxmlformats.org/drawingml/2006/table">
            <a:tbl>
              <a:tblPr/>
              <a:tblGrid>
                <a:gridCol w="3044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84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4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54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8381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3228" marR="33228" marT="33222" marB="33222" anchor="b" horzOverflow="overflow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Número</a:t>
                      </a: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Ano </a:t>
                      </a:r>
                    </a:p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dados</a:t>
                      </a: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Inc./ total (1)</a:t>
                      </a: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32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Número de </a:t>
                      </a:r>
                      <a:r>
                        <a:rPr kumimoji="0" lang="en-US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altas</a:t>
                      </a: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/ admissões no ano</a:t>
                      </a:r>
                    </a:p>
                  </a:txBody>
                  <a:tcPr marL="33228" marR="33228" marT="33222" marB="33222" anchor="b" horzOverflow="overflow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Inc Tot     </a:t>
                      </a:r>
                    </a:p>
                  </a:txBody>
                  <a:tcPr marL="33228" marR="33228" marT="33222" marB="332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3506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Dias de </a:t>
                      </a:r>
                      <a:r>
                        <a:rPr kumimoji="0" lang="en-US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internamento</a:t>
                      </a: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no ano</a:t>
                      </a:r>
                    </a:p>
                  </a:txBody>
                  <a:tcPr marL="33228" marR="33228" marT="33222" marB="33222" anchor="b" horzOverflow="overflow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350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SABA </a:t>
                      </a:r>
                      <a:r>
                        <a:rPr kumimoji="0" lang="en-US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em</a:t>
                      </a: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lts</a:t>
                      </a: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no </a:t>
                      </a:r>
                      <a:r>
                        <a:rPr kumimoji="0" lang="en-US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ano</a:t>
                      </a:r>
                      <a:endParaRPr kumimoji="0" lang="en-US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3228" marR="33228" marT="33222" marB="33222" anchor="b" horzOverflow="overflow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Inc</a:t>
                      </a: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tot</a:t>
                      </a: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3506"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 de </a:t>
                      </a:r>
                      <a:r>
                        <a:rPr kumimoji="0" lang="en-US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oportunidades</a:t>
                      </a: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de HM </a:t>
                      </a:r>
                      <a:r>
                        <a:rPr kumimoji="0" lang="en-US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observadas</a:t>
                      </a: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ao</a:t>
                      </a: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ano</a:t>
                      </a: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?</a:t>
                      </a:r>
                    </a:p>
                  </a:txBody>
                  <a:tcPr marL="33228" marR="33228" marT="33222" marB="33222" anchor="b" horzOverflow="overflow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Inc</a:t>
                      </a: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Tot</a:t>
                      </a: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3506"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Número de </a:t>
                      </a:r>
                      <a:r>
                        <a:rPr kumimoji="0" lang="en-US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hemoculturas</a:t>
                      </a: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efectuadas</a:t>
                      </a: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/ ano</a:t>
                      </a:r>
                    </a:p>
                  </a:txBody>
                  <a:tcPr marL="33228" marR="33228" marT="33222" marB="33222" anchor="b" horzOverflow="overflow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Inc</a:t>
                      </a: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Tot</a:t>
                      </a: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3506"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Número de testes </a:t>
                      </a:r>
                      <a:r>
                        <a:rPr kumimoji="0" lang="en-US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às</a:t>
                      </a: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fezes</a:t>
                      </a: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para </a:t>
                      </a:r>
                      <a:r>
                        <a:rPr kumimoji="0" lang="en-US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pesquisa</a:t>
                      </a: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de CD/ ano</a:t>
                      </a:r>
                    </a:p>
                  </a:txBody>
                  <a:tcPr marL="33228" marR="33228" marT="33222" marB="33222" anchor="b" horzOverflow="overflow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Inc</a:t>
                      </a: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Tot</a:t>
                      </a: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350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Número de FTE de </a:t>
                      </a:r>
                      <a:r>
                        <a:rPr kumimoji="0" lang="en-US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enfermeiros</a:t>
                      </a: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de controle de infecção</a:t>
                      </a:r>
                    </a:p>
                  </a:txBody>
                  <a:tcPr marL="33228" marR="33228" marT="33222" marB="33222" anchor="b" horzOverflow="overflow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Inc</a:t>
                      </a: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Tot</a:t>
                      </a:r>
                    </a:p>
                  </a:txBody>
                  <a:tcPr marL="33228" marR="33228" marT="33222" marB="332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350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Número de FTE de </a:t>
                      </a:r>
                      <a:r>
                        <a:rPr kumimoji="0" lang="en-US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médicos</a:t>
                      </a: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de controle de infecção</a:t>
                      </a:r>
                    </a:p>
                  </a:txBody>
                  <a:tcPr marL="33228" marR="33228" marT="33222" marB="33222" anchor="b" horzOverflow="overflow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3506"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Número de FTE de medicos </a:t>
                      </a:r>
                      <a:r>
                        <a:rPr kumimoji="0" lang="en-US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consultores</a:t>
                      </a: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antimicrobianos</a:t>
                      </a:r>
                      <a:endParaRPr kumimoji="0" lang="en-US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3228" marR="33228" marT="33222" marB="33222" anchor="b" horzOverflow="overflow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6001" marB="360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6001" marB="360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3507"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Número de FTE </a:t>
                      </a:r>
                      <a:r>
                        <a:rPr kumimoji="0" lang="en-US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enfermeiros</a:t>
                      </a: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33228" marR="33228" marT="33222" marB="33222" anchor="b" horzOverflow="overflow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Inc</a:t>
                      </a: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Tot</a:t>
                      </a:r>
                    </a:p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3228" marR="33228" marT="33222" marB="332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13506"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Número de FTE de </a:t>
                      </a:r>
                      <a:r>
                        <a:rPr kumimoji="0" lang="en-US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auxiliares</a:t>
                      </a: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de </a:t>
                      </a:r>
                      <a:r>
                        <a:rPr kumimoji="0" lang="en-US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enfermagem</a:t>
                      </a:r>
                      <a:endParaRPr kumimoji="0" lang="en-US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3228" marR="33228" marT="33222" marB="33222" anchor="b" horzOverflow="overflow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6001" marB="360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6001" marB="360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13506"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Número de FTE enfermeiros </a:t>
                      </a:r>
                      <a:r>
                        <a:rPr kumimoji="0" lang="en-US" altLang="en-US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na</a:t>
                      </a:r>
                      <a:r>
                        <a:rPr kumimoji="0" lang="en-US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UCI</a:t>
                      </a:r>
                    </a:p>
                  </a:txBody>
                  <a:tcPr marL="33228" marR="33228" marT="33222" marB="33222" anchor="b" horzOverflow="overflow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20,25</a:t>
                      </a:r>
                    </a:p>
                  </a:txBody>
                  <a:tcPr marL="33228" marR="33228" marT="33222" marB="3322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6001" marB="360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6001" marB="360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13506"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Número de auxiliares de enfermagem FTE </a:t>
                      </a:r>
                      <a:r>
                        <a:rPr kumimoji="0" lang="en-US" altLang="en-US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na</a:t>
                      </a:r>
                      <a:r>
                        <a:rPr kumimoji="0" lang="en-US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UCI</a:t>
                      </a:r>
                    </a:p>
                  </a:txBody>
                  <a:tcPr marL="33228" marR="33228" marT="33222" marB="33222" anchor="b" horzOverflow="overflow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</a:p>
                  </a:txBody>
                  <a:tcPr marL="33228" marR="33228" marT="33222" marB="3322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6001" marB="360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6001" marB="360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3952"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 de quartos de isolamento de infecção no ar</a:t>
                      </a:r>
                    </a:p>
                  </a:txBody>
                  <a:tcPr marL="33228" marR="33228" marT="33222" marB="33222" anchor="b" horzOverflow="overflow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3228" marR="33228" marT="33222" marB="3322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3228" marR="33228" marT="33222" marB="332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3151" name="Rectangle 326"/>
          <p:cNvSpPr>
            <a:spLocks noChangeArrowheads="1"/>
          </p:cNvSpPr>
          <p:nvPr/>
        </p:nvSpPr>
        <p:spPr bwMode="auto">
          <a:xfrm>
            <a:off x="1719069" y="6220157"/>
            <a:ext cx="8774113" cy="404812"/>
          </a:xfrm>
          <a:prstGeom prst="rect">
            <a:avLst/>
          </a:prstGeom>
          <a:noFill/>
          <a:ln w="28575">
            <a:solidFill>
              <a:srgbClr val="66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015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PPS Protocolo: 	</a:t>
            </a:r>
            <a:r>
              <a:rPr lang="en-US" altLang="en-US" sz="1015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 </a:t>
            </a:r>
            <a:r>
              <a:rPr lang="en-US" altLang="en-US" sz="1015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Padrão </a:t>
            </a:r>
            <a:r>
              <a:rPr lang="en-US" altLang="en-US" sz="1015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 </a:t>
            </a:r>
            <a:r>
              <a:rPr lang="en-US" altLang="en-US" sz="1015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Light</a:t>
            </a:r>
            <a:endParaRPr lang="en-US" altLang="en-US" sz="1015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015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É a parte do hospital de uma amostra representativa nacional de hospitais? 	</a:t>
            </a:r>
            <a:r>
              <a:rPr lang="en-US" altLang="en-US" sz="1015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 </a:t>
            </a:r>
            <a:r>
              <a:rPr lang="en-US" altLang="en-US" sz="1015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Não	 </a:t>
            </a:r>
            <a:r>
              <a:rPr lang="en-US" altLang="en-US" sz="1015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 </a:t>
            </a:r>
            <a:r>
              <a:rPr lang="en-US" altLang="en-US" sz="1015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sim	 </a:t>
            </a:r>
            <a:r>
              <a:rPr lang="en-US" altLang="en-US" sz="1015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 </a:t>
            </a:r>
            <a:r>
              <a:rPr lang="en-US" altLang="en-US" sz="1015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Desconhecido</a:t>
            </a:r>
          </a:p>
        </p:txBody>
      </p:sp>
      <p:sp>
        <p:nvSpPr>
          <p:cNvPr id="3152" name="Rectangle 389"/>
          <p:cNvSpPr>
            <a:spLocks noChangeArrowheads="1"/>
          </p:cNvSpPr>
          <p:nvPr/>
        </p:nvSpPr>
        <p:spPr bwMode="auto">
          <a:xfrm>
            <a:off x="5761879" y="6040505"/>
            <a:ext cx="5490619" cy="376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(1) Os dados </a:t>
            </a:r>
            <a:r>
              <a:rPr lang="en-US" altLang="en-US" sz="923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foram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923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colhidos</a:t>
            </a:r>
            <a:r>
              <a:rPr lang="en-US" altLang="en-US" sz="923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por</a:t>
            </a:r>
            <a:r>
              <a:rPr lang="en-US" altLang="en-US" sz="923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923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única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923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enfermaria</a:t>
            </a:r>
            <a:r>
              <a:rPr lang="en-US" altLang="en-US" sz="923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(</a:t>
            </a:r>
            <a:r>
              <a:rPr lang="en-US" altLang="en-US" sz="923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Inc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, = Recomendado) ou para o hospital total </a:t>
            </a:r>
            <a:r>
              <a:rPr lang="en-US" altLang="en-US" sz="923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; 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Se todas as alas foram incluídos no PPS (</a:t>
            </a:r>
            <a:r>
              <a:rPr lang="en-US" altLang="en-US" sz="923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Inc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= Tot), marque "</a:t>
            </a:r>
            <a:r>
              <a:rPr lang="en-US" altLang="en-US" sz="923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Inc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"</a:t>
            </a:r>
          </a:p>
        </p:txBody>
      </p:sp>
      <p:sp>
        <p:nvSpPr>
          <p:cNvPr id="3153" name="Rectangle 82"/>
          <p:cNvSpPr>
            <a:spLocks noChangeArrowheads="1"/>
          </p:cNvSpPr>
          <p:nvPr/>
        </p:nvSpPr>
        <p:spPr bwMode="auto">
          <a:xfrm>
            <a:off x="1719069" y="4620501"/>
            <a:ext cx="3854450" cy="1420004"/>
          </a:xfrm>
          <a:prstGeom prst="rect">
            <a:avLst/>
          </a:prstGeom>
          <a:noFill/>
          <a:ln w="28575">
            <a:solidFill>
              <a:srgbClr val="66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defTabSz="652463" eaLnBrk="0" hangingPunct="0">
              <a:spcBef>
                <a:spcPct val="20000"/>
              </a:spcBef>
              <a:buChar char="•"/>
              <a:tabLst>
                <a:tab pos="1252538" algn="l"/>
                <a:tab pos="2146300" algn="l"/>
                <a:tab pos="3140075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52463" eaLnBrk="0" hangingPunct="0">
              <a:spcBef>
                <a:spcPct val="20000"/>
              </a:spcBef>
              <a:buChar char="–"/>
              <a:tabLst>
                <a:tab pos="1252538" algn="l"/>
                <a:tab pos="2146300" algn="l"/>
                <a:tab pos="3140075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52463" eaLnBrk="0" hangingPunct="0">
              <a:spcBef>
                <a:spcPct val="20000"/>
              </a:spcBef>
              <a:buChar char="•"/>
              <a:tabLst>
                <a:tab pos="1252538" algn="l"/>
                <a:tab pos="2146300" algn="l"/>
                <a:tab pos="3140075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52463" eaLnBrk="0" hangingPunct="0">
              <a:spcBef>
                <a:spcPct val="20000"/>
              </a:spcBef>
              <a:buChar char="–"/>
              <a:tabLst>
                <a:tab pos="1252538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52463" eaLnBrk="0" hangingPunct="0">
              <a:spcBef>
                <a:spcPct val="20000"/>
              </a:spcBef>
              <a:buChar char="»"/>
              <a:tabLst>
                <a:tab pos="1252538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252538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252538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252538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252538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015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Hospital faz parte </a:t>
            </a:r>
            <a:r>
              <a:rPr lang="en-US" altLang="en-US" sz="1015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de um </a:t>
            </a:r>
            <a:r>
              <a:rPr lang="en-US" altLang="en-US" sz="1015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centro</a:t>
            </a:r>
            <a:r>
              <a:rPr lang="en-US" altLang="en-US" sz="1015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1015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ou</a:t>
            </a:r>
            <a:r>
              <a:rPr lang="en-US" altLang="en-US" sz="1015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1015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grupo</a:t>
            </a:r>
            <a:r>
              <a:rPr lang="en-US" altLang="en-US" sz="1015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1015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hospitalar</a:t>
            </a:r>
            <a:r>
              <a:rPr lang="en-US" altLang="en-US" sz="1015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:   </a:t>
            </a:r>
            <a:endParaRPr lang="en-US" altLang="en-US" sz="1015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015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 Não</a:t>
            </a:r>
            <a:r>
              <a:rPr lang="en-US" altLang="en-US" sz="1015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     </a:t>
            </a:r>
            <a:r>
              <a:rPr lang="en-US" altLang="en-US" sz="1015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 </a:t>
            </a:r>
            <a:r>
              <a:rPr lang="en-US" altLang="en-US" sz="1015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sim  </a:t>
            </a:r>
            <a:r>
              <a:rPr lang="en-US" altLang="en-US" sz="1015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 </a:t>
            </a:r>
            <a:r>
              <a:rPr lang="en-US" altLang="en-US" sz="1015" i="1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se sim:</a:t>
            </a:r>
            <a:endParaRPr lang="en-US" altLang="en-US" sz="1015" i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015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Dados </a:t>
            </a:r>
            <a:r>
              <a:rPr lang="en-US" altLang="en-US" sz="1015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aplicáveis</a:t>
            </a:r>
            <a:r>
              <a:rPr lang="en-US" altLang="en-US" sz="1015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: a</a:t>
            </a:r>
            <a:r>
              <a:rPr lang="en-US" altLang="en-US" sz="1015" dirty="0" smtClean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  um Hospital</a:t>
            </a:r>
            <a:r>
              <a:rPr lang="en-US" altLang="en-US" sz="1015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1015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só     </a:t>
            </a:r>
            <a:r>
              <a:rPr lang="en-US" altLang="en-US" sz="1015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 Todos os </a:t>
            </a:r>
            <a:r>
              <a:rPr lang="en-US" altLang="en-US" sz="1015" dirty="0" err="1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hospitais</a:t>
            </a:r>
            <a:r>
              <a:rPr lang="en-US" altLang="en-US" sz="1015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 </a:t>
            </a:r>
            <a:r>
              <a:rPr lang="en-US" altLang="en-US" sz="1015" dirty="0" smtClean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do </a:t>
            </a:r>
            <a:r>
              <a:rPr lang="en-US" altLang="en-US" sz="1015" dirty="0" err="1" smtClean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grupo</a:t>
            </a:r>
            <a:r>
              <a:rPr lang="en-US" altLang="en-US" sz="1015" dirty="0" smtClean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 / CH</a:t>
            </a:r>
            <a:endParaRPr lang="en-US" altLang="en-US" sz="1015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015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Código</a:t>
            </a:r>
            <a:r>
              <a:rPr lang="en-US" altLang="en-US" sz="1015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1015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CH: : </a:t>
            </a:r>
            <a:r>
              <a:rPr lang="en-US" altLang="en-US" sz="1015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Prim Sec  </a:t>
            </a:r>
            <a:r>
              <a:rPr lang="en-US" altLang="en-US" sz="1015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terc</a:t>
            </a:r>
            <a:r>
              <a:rPr lang="en-US" altLang="en-US" sz="1015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 </a:t>
            </a:r>
            <a:r>
              <a:rPr lang="en-US" altLang="en-US" sz="1015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especializado</a:t>
            </a:r>
            <a:endParaRPr lang="en-US" altLang="en-US" sz="1015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015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N de camas AHG: Total de camas de cuidados intensivos</a:t>
            </a:r>
          </a:p>
        </p:txBody>
      </p:sp>
      <p:sp>
        <p:nvSpPr>
          <p:cNvPr id="3154" name="Rectangle 80"/>
          <p:cNvSpPr>
            <a:spLocks noChangeArrowheads="1"/>
          </p:cNvSpPr>
          <p:nvPr/>
        </p:nvSpPr>
        <p:spPr bwMode="auto">
          <a:xfrm>
            <a:off x="3104957" y="5550777"/>
            <a:ext cx="665163" cy="1476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GB" altLang="en-US" sz="1662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3155" name="Rectangle 80"/>
          <p:cNvSpPr>
            <a:spLocks noChangeArrowheads="1"/>
          </p:cNvSpPr>
          <p:nvPr/>
        </p:nvSpPr>
        <p:spPr bwMode="auto">
          <a:xfrm>
            <a:off x="4841682" y="5550776"/>
            <a:ext cx="665163" cy="1333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GB" altLang="en-US" sz="1662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18" name="Rectangle 80"/>
          <p:cNvSpPr>
            <a:spLocks noChangeArrowheads="1"/>
          </p:cNvSpPr>
          <p:nvPr/>
        </p:nvSpPr>
        <p:spPr bwMode="auto">
          <a:xfrm>
            <a:off x="2757288" y="5336463"/>
            <a:ext cx="665162" cy="1476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GB" altLang="en-US" sz="1662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74263" y="4184542"/>
            <a:ext cx="5873370" cy="861774"/>
          </a:xfrm>
          <a:prstGeom prst="rect">
            <a:avLst/>
          </a:pr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just" fontAlgn="b"/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Número de FTE enfermeiros </a:t>
            </a:r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UCI 	</a:t>
            </a:r>
            <a:r>
              <a:rPr lang="nl-NL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20,25</a:t>
            </a:r>
            <a:endParaRPr lang="en-GB" sz="3200" dirty="0">
              <a:latin typeface="Arial" panose="020B0604020202020204" pitchFamily="34" charset="0"/>
            </a:endParaRPr>
          </a:p>
          <a:p>
            <a:pPr algn="just" fontAlgn="b"/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Número de auxiliares de enfermagem FTE </a:t>
            </a:r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UCI</a:t>
            </a:r>
            <a:r>
              <a:rPr lang="en-GB" sz="3200" dirty="0" smtClean="0">
                <a:latin typeface="Arial" panose="020B0604020202020204" pitchFamily="34" charset="0"/>
              </a:rPr>
              <a:t>	</a:t>
            </a:r>
            <a:r>
              <a:rPr lang="nl-NL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64348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307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" dur="indefinite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07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307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6" dur="indefinite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307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2" dur="indefinite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08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" dur="indefinite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7" dur="indefinite"/>
                                        <p:tgtEl>
                                          <p:spTgt spid="415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8" dur="indefinite"/>
                                        <p:tgtEl>
                                          <p:spTgt spid="4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315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1" dur="indefinite"/>
                                        <p:tgtEl>
                                          <p:spTgt spid="3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3" dur="indefinite"/>
                                        <p:tgtEl>
                                          <p:spTgt spid="315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4" dur="indefinite"/>
                                        <p:tgtEl>
                                          <p:spTgt spid="3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315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7" dur="indefinite"/>
                                        <p:tgtEl>
                                          <p:spTgt spid="3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9" dur="indefinite"/>
                                        <p:tgtEl>
                                          <p:spTgt spid="31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0" dur="indefinite"/>
                                        <p:tgtEl>
                                          <p:spTgt spid="3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315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3" dur="indefinite"/>
                                        <p:tgtEl>
                                          <p:spTgt spid="3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5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6" dur="indefinite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  <p:bldP spid="3076" grpId="0" animBg="1"/>
      <p:bldP spid="3077" grpId="0" animBg="1"/>
      <p:bldP spid="3079" grpId="0" animBg="1"/>
      <p:bldP spid="3080" grpId="0" animBg="1"/>
      <p:bldP spid="3151" grpId="0" animBg="1"/>
      <p:bldP spid="3152" grpId="0"/>
      <p:bldP spid="3153" grpId="0" animBg="1"/>
      <p:bldP spid="3154" grpId="0" animBg="1"/>
      <p:bldP spid="3155" grpId="0" animBg="1"/>
      <p:bldP spid="18" grpId="0" animBg="1"/>
      <p:bldP spid="2" grpId="0" animBg="1"/>
      <p:bldP spid="2" grpId="1" animBg="1"/>
    </p:bldLst>
  </p:timing>
</p:sld>
</file>

<file path=ppt/theme/theme1.xml><?xml version="1.0" encoding="utf-8"?>
<a:theme xmlns:a="http://schemas.openxmlformats.org/drawingml/2006/main" name="ECDC_PowerPoint_Templates_2009_rev_1_1">
  <a:themeElements>
    <a:clrScheme name="ECDC_PowerPoint_Templates_2009_rev_1_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ECDC_PowerPoint_Templates_2009_rev_1_1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85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85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ECDC_PowerPoint_Templates_2009_rev_1_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DC_PowerPoint_Templates_2009_rev_1_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DC_PowerPoint_Templates_2009_rev_1_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DC_PowerPoint_Templates_2009_rev_1_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DC_PowerPoint_Templates_2009_rev_1_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DC_PowerPoint_Templates_2009_rev_1_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DC_PowerPoint_Templates_2009_rev_1_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DC_PowerPoint_Templates_2009_rev_1_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DC_PowerPoint_Templates_2009_rev_1_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DC_PowerPoint_Templates_2009_rev_1_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DC_PowerPoint_Templates_2009_rev_1_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DC_PowerPoint_Templates_2009_rev_1_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7F25917B0C2324FBF4863FD2196A7A3" ma:contentTypeVersion="0" ma:contentTypeDescription="Create a new document." ma:contentTypeScope="" ma:versionID="3ff846c2d4db515f5f6cb8940ae998e0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3A21575-3DB6-4C50-BEE8-E28B092E0F62}">
  <ds:schemaRefs>
    <ds:schemaRef ds:uri="http://purl.org/dc/terms/"/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http://schemas.microsoft.com/office/infopath/2007/PartnerControl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E894B3A-2EA7-4AAA-B36E-998A7330F1D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3F639633-3A6D-488A-B588-CFE8E83D5AF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1755</TotalTime>
  <Words>1853</Words>
  <Application>Microsoft Office PowerPoint</Application>
  <PresentationFormat>Ecrã Panorâmico</PresentationFormat>
  <Paragraphs>338</Paragraphs>
  <Slides>13</Slides>
  <Notes>4</Notes>
  <HiddenSlides>1</HiddenSlides>
  <MMClips>0</MMClips>
  <ScaleCrop>false</ScaleCrop>
  <HeadingPairs>
    <vt:vector size="6" baseType="variant">
      <vt:variant>
        <vt:lpstr>Tipos de letra usados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13</vt:i4>
      </vt:variant>
    </vt:vector>
  </HeadingPairs>
  <TitlesOfParts>
    <vt:vector size="19" baseType="lpstr">
      <vt:lpstr>ＭＳ Ｐゴシック</vt:lpstr>
      <vt:lpstr>Arial</vt:lpstr>
      <vt:lpstr>Calibri</vt:lpstr>
      <vt:lpstr>Tahoma</vt:lpstr>
      <vt:lpstr>Wingdings</vt:lpstr>
      <vt:lpstr>ECDC_PowerPoint_Templates_2009_rev_1_1</vt:lpstr>
      <vt:lpstr>Os estudos de caso: indicadores de estrutura e processo</vt:lpstr>
      <vt:lpstr>Apresentação do PowerPoint</vt:lpstr>
      <vt:lpstr>Indicadores estrutura e processo – Caso 1</vt:lpstr>
      <vt:lpstr>Apresentação do PowerPoint</vt:lpstr>
      <vt:lpstr>Indicadores estrutura e processo - Caso2</vt:lpstr>
      <vt:lpstr>Apresentação do PowerPoint</vt:lpstr>
      <vt:lpstr>Indicadores estrutura e processo– Caso 3</vt:lpstr>
      <vt:lpstr>FTE - Enfermeiros</vt:lpstr>
      <vt:lpstr>Apresentação do PowerPoint</vt:lpstr>
      <vt:lpstr>Indicadores estrutura e processo -  caso 4</vt:lpstr>
      <vt:lpstr>Apresentação do PowerPoint</vt:lpstr>
      <vt:lpstr>Indicador questionário</vt:lpstr>
      <vt:lpstr>Apresentação do PowerPoint</vt:lpstr>
    </vt:vector>
  </TitlesOfParts>
  <Company>ECDC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 studies: structure and process indicators</dc:title>
  <dc:creator>Diamantis Plachouras</dc:creator>
  <cp:lastModifiedBy>Ana Paula Gonçalves Cruz Aguiar</cp:lastModifiedBy>
  <cp:revision>125</cp:revision>
  <dcterms:created xsi:type="dcterms:W3CDTF">2015-10-19T13:26:23Z</dcterms:created>
  <dcterms:modified xsi:type="dcterms:W3CDTF">2017-01-17T13:29:13Z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0x010100E7F25917B0C2324FBF4863FD2196A7A3</vt:lpwstr>
  </property>
</Properties>
</file>